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  <p:sldMasterId id="2147483981" r:id="rId2"/>
    <p:sldMasterId id="2147484650" r:id="rId3"/>
    <p:sldMasterId id="2147485193" r:id="rId4"/>
    <p:sldMasterId id="2147485217" r:id="rId5"/>
    <p:sldMasterId id="2147485241" r:id="rId6"/>
    <p:sldMasterId id="2147485289" r:id="rId7"/>
  </p:sldMasterIdLst>
  <p:notesMasterIdLst>
    <p:notesMasterId r:id="rId53"/>
  </p:notesMasterIdLst>
  <p:sldIdLst>
    <p:sldId id="415" r:id="rId8"/>
    <p:sldId id="376" r:id="rId9"/>
    <p:sldId id="346" r:id="rId10"/>
    <p:sldId id="347" r:id="rId11"/>
    <p:sldId id="420" r:id="rId12"/>
    <p:sldId id="422" r:id="rId13"/>
    <p:sldId id="418" r:id="rId14"/>
    <p:sldId id="423" r:id="rId15"/>
    <p:sldId id="361" r:id="rId16"/>
    <p:sldId id="356" r:id="rId17"/>
    <p:sldId id="377" r:id="rId18"/>
    <p:sldId id="357" r:id="rId19"/>
    <p:sldId id="355" r:id="rId20"/>
    <p:sldId id="427" r:id="rId21"/>
    <p:sldId id="412" r:id="rId22"/>
    <p:sldId id="329" r:id="rId23"/>
    <p:sldId id="424" r:id="rId24"/>
    <p:sldId id="426" r:id="rId25"/>
    <p:sldId id="331" r:id="rId26"/>
    <p:sldId id="428" r:id="rId27"/>
    <p:sldId id="336" r:id="rId28"/>
    <p:sldId id="430" r:id="rId29"/>
    <p:sldId id="333" r:id="rId30"/>
    <p:sldId id="339" r:id="rId31"/>
    <p:sldId id="371" r:id="rId32"/>
    <p:sldId id="372" r:id="rId33"/>
    <p:sldId id="373" r:id="rId34"/>
    <p:sldId id="374" r:id="rId35"/>
    <p:sldId id="375" r:id="rId36"/>
    <p:sldId id="378" r:id="rId37"/>
    <p:sldId id="395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13" r:id="rId48"/>
    <p:sldId id="414" r:id="rId49"/>
    <p:sldId id="431" r:id="rId50"/>
    <p:sldId id="429" r:id="rId51"/>
    <p:sldId id="29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CC00CC"/>
    <a:srgbClr val="CC0099"/>
    <a:srgbClr val="FFCC99"/>
    <a:srgbClr val="D60093"/>
    <a:srgbClr val="FF0000"/>
    <a:srgbClr val="808000"/>
    <a:srgbClr val="9900CC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52168-31C6-4C0C-8DAF-FFECC12E5B4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B005A-4719-4490-9E39-16AEAC39AA31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rgbClr val="002060"/>
              </a:solidFill>
            </a:rPr>
            <a:t>Planning</a:t>
          </a:r>
          <a:endParaRPr lang="en-US" sz="3200" b="1" dirty="0">
            <a:solidFill>
              <a:srgbClr val="002060"/>
            </a:solidFill>
          </a:endParaRPr>
        </a:p>
      </dgm:t>
    </dgm:pt>
    <dgm:pt modelId="{9129BA15-12BE-4A43-869B-1AAE9BECCE10}" type="parTrans" cxnId="{A886EEAF-2A1C-4FA5-B7EA-A6739E1AE48D}">
      <dgm:prSet/>
      <dgm:spPr/>
      <dgm:t>
        <a:bodyPr/>
        <a:lstStyle/>
        <a:p>
          <a:endParaRPr lang="en-US"/>
        </a:p>
      </dgm:t>
    </dgm:pt>
    <dgm:pt modelId="{9373C9F0-781A-42D7-90DD-D2C34E01304D}" type="sibTrans" cxnId="{A886EEAF-2A1C-4FA5-B7EA-A6739E1AE48D}">
      <dgm:prSet/>
      <dgm:spPr/>
      <dgm:t>
        <a:bodyPr/>
        <a:lstStyle/>
        <a:p>
          <a:endParaRPr lang="en-US"/>
        </a:p>
      </dgm:t>
    </dgm:pt>
    <dgm:pt modelId="{82AA5211-F674-4CBF-B517-A5427BDB22D7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rgbClr val="002060"/>
              </a:solidFill>
            </a:rPr>
            <a:t>Development</a:t>
          </a:r>
        </a:p>
      </dgm:t>
    </dgm:pt>
    <dgm:pt modelId="{EC3CD74C-3449-4988-9CDF-BF975CD14D65}" type="parTrans" cxnId="{2FB7F416-6842-4B6D-B62D-97D686422716}">
      <dgm:prSet/>
      <dgm:spPr/>
      <dgm:t>
        <a:bodyPr/>
        <a:lstStyle/>
        <a:p>
          <a:endParaRPr lang="en-US"/>
        </a:p>
      </dgm:t>
    </dgm:pt>
    <dgm:pt modelId="{6FD02475-F04F-465A-BA38-A2901345E310}" type="sibTrans" cxnId="{2FB7F416-6842-4B6D-B62D-97D686422716}">
      <dgm:prSet/>
      <dgm:spPr/>
      <dgm:t>
        <a:bodyPr/>
        <a:lstStyle/>
        <a:p>
          <a:endParaRPr lang="en-US"/>
        </a:p>
      </dgm:t>
    </dgm:pt>
    <dgm:pt modelId="{156792AE-3831-45AA-919A-C74FFDDFB8A1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rgbClr val="002060"/>
              </a:solidFill>
            </a:rPr>
            <a:t>Implementation</a:t>
          </a:r>
        </a:p>
      </dgm:t>
    </dgm:pt>
    <dgm:pt modelId="{A5C0CEFE-9990-4D34-B1F7-BD354E59D709}" type="parTrans" cxnId="{C56CBC1F-71AA-4E0B-B0D4-ADD9EBFBBC42}">
      <dgm:prSet/>
      <dgm:spPr/>
      <dgm:t>
        <a:bodyPr/>
        <a:lstStyle/>
        <a:p>
          <a:endParaRPr lang="en-US"/>
        </a:p>
      </dgm:t>
    </dgm:pt>
    <dgm:pt modelId="{374EA95B-3F47-4233-A14D-962902295A87}" type="sibTrans" cxnId="{C56CBC1F-71AA-4E0B-B0D4-ADD9EBFBBC42}">
      <dgm:prSet/>
      <dgm:spPr/>
      <dgm:t>
        <a:bodyPr/>
        <a:lstStyle/>
        <a:p>
          <a:endParaRPr lang="en-US"/>
        </a:p>
      </dgm:t>
    </dgm:pt>
    <dgm:pt modelId="{C19F5E99-B57A-4133-88C4-1835EBF0FCF5}" type="pres">
      <dgm:prSet presAssocID="{FE652168-31C6-4C0C-8DAF-FFECC12E5B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1B8A2-55F9-4A28-AF8A-05106CB9267A}" type="pres">
      <dgm:prSet presAssocID="{BD3B005A-4719-4490-9E39-16AEAC39AA31}" presName="comp" presStyleCnt="0"/>
      <dgm:spPr/>
    </dgm:pt>
    <dgm:pt modelId="{D6ED2174-06F6-4BA3-9EC0-453053BDE168}" type="pres">
      <dgm:prSet presAssocID="{BD3B005A-4719-4490-9E39-16AEAC39AA31}" presName="box" presStyleLbl="node1" presStyleIdx="0" presStyleCnt="3"/>
      <dgm:spPr/>
      <dgm:t>
        <a:bodyPr/>
        <a:lstStyle/>
        <a:p>
          <a:endParaRPr lang="en-US"/>
        </a:p>
      </dgm:t>
    </dgm:pt>
    <dgm:pt modelId="{27D1D6EC-8638-4794-95F2-34AC4FE170B5}" type="pres">
      <dgm:prSet presAssocID="{BD3B005A-4719-4490-9E39-16AEAC39AA31}" presName="img" presStyleLbl="fgImgPlace1" presStyleIdx="0" presStyleCnt="3"/>
      <dgm:spPr/>
    </dgm:pt>
    <dgm:pt modelId="{4580B837-8C55-46BB-BA36-9D98591855FC}" type="pres">
      <dgm:prSet presAssocID="{BD3B005A-4719-4490-9E39-16AEAC39AA3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D55E6-E430-4379-AE11-54E507495B45}" type="pres">
      <dgm:prSet presAssocID="{9373C9F0-781A-42D7-90DD-D2C34E01304D}" presName="spacer" presStyleCnt="0"/>
      <dgm:spPr/>
    </dgm:pt>
    <dgm:pt modelId="{AFB47952-2F04-4D35-8F44-D209CE34C558}" type="pres">
      <dgm:prSet presAssocID="{82AA5211-F674-4CBF-B517-A5427BDB22D7}" presName="comp" presStyleCnt="0"/>
      <dgm:spPr/>
    </dgm:pt>
    <dgm:pt modelId="{5C285E08-6617-4908-9DB8-C065850A1F04}" type="pres">
      <dgm:prSet presAssocID="{82AA5211-F674-4CBF-B517-A5427BDB22D7}" presName="box" presStyleLbl="node1" presStyleIdx="1" presStyleCnt="3"/>
      <dgm:spPr/>
      <dgm:t>
        <a:bodyPr/>
        <a:lstStyle/>
        <a:p>
          <a:endParaRPr lang="en-US"/>
        </a:p>
      </dgm:t>
    </dgm:pt>
    <dgm:pt modelId="{36CFF05E-8A96-4EA3-BA8E-2FFE41C38E09}" type="pres">
      <dgm:prSet presAssocID="{82AA5211-F674-4CBF-B517-A5427BDB22D7}" presName="img" presStyleLbl="fgImgPlace1" presStyleIdx="1" presStyleCnt="3"/>
      <dgm:spPr/>
    </dgm:pt>
    <dgm:pt modelId="{BCAD3D1A-E0FF-4C1A-9A74-697CED62C4E5}" type="pres">
      <dgm:prSet presAssocID="{82AA5211-F674-4CBF-B517-A5427BDB22D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E8B33-595E-43F8-9EE4-C3AE1D8B1610}" type="pres">
      <dgm:prSet presAssocID="{6FD02475-F04F-465A-BA38-A2901345E310}" presName="spacer" presStyleCnt="0"/>
      <dgm:spPr/>
    </dgm:pt>
    <dgm:pt modelId="{1AFA29B4-F5D2-4C7E-AC73-19795F6326F7}" type="pres">
      <dgm:prSet presAssocID="{156792AE-3831-45AA-919A-C74FFDDFB8A1}" presName="comp" presStyleCnt="0"/>
      <dgm:spPr/>
    </dgm:pt>
    <dgm:pt modelId="{A0DFECB6-2DD5-4D74-A7FB-7A9491DB14E8}" type="pres">
      <dgm:prSet presAssocID="{156792AE-3831-45AA-919A-C74FFDDFB8A1}" presName="box" presStyleLbl="node1" presStyleIdx="2" presStyleCnt="3"/>
      <dgm:spPr/>
      <dgm:t>
        <a:bodyPr/>
        <a:lstStyle/>
        <a:p>
          <a:endParaRPr lang="en-US"/>
        </a:p>
      </dgm:t>
    </dgm:pt>
    <dgm:pt modelId="{C4FB80BB-44AF-481C-9D65-C6B54AB63733}" type="pres">
      <dgm:prSet presAssocID="{156792AE-3831-45AA-919A-C74FFDDFB8A1}" presName="img" presStyleLbl="fgImgPlace1" presStyleIdx="2" presStyleCnt="3"/>
      <dgm:spPr/>
    </dgm:pt>
    <dgm:pt modelId="{519E6FF8-6456-4976-A00B-D1D99B00284A}" type="pres">
      <dgm:prSet presAssocID="{156792AE-3831-45AA-919A-C74FFDDFB8A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80612-6AA1-4721-9DB7-EB3DDD870AB4}" type="presOf" srcId="{BD3B005A-4719-4490-9E39-16AEAC39AA31}" destId="{4580B837-8C55-46BB-BA36-9D98591855FC}" srcOrd="1" destOrd="0" presId="urn:microsoft.com/office/officeart/2005/8/layout/vList4"/>
    <dgm:cxn modelId="{883F00FC-160F-478B-9328-89413C939F03}" type="presOf" srcId="{82AA5211-F674-4CBF-B517-A5427BDB22D7}" destId="{5C285E08-6617-4908-9DB8-C065850A1F04}" srcOrd="0" destOrd="0" presId="urn:microsoft.com/office/officeart/2005/8/layout/vList4"/>
    <dgm:cxn modelId="{A886EEAF-2A1C-4FA5-B7EA-A6739E1AE48D}" srcId="{FE652168-31C6-4C0C-8DAF-FFECC12E5B45}" destId="{BD3B005A-4719-4490-9E39-16AEAC39AA31}" srcOrd="0" destOrd="0" parTransId="{9129BA15-12BE-4A43-869B-1AAE9BECCE10}" sibTransId="{9373C9F0-781A-42D7-90DD-D2C34E01304D}"/>
    <dgm:cxn modelId="{FD792812-B18A-418D-8D8D-3A1CBDEDA59D}" type="presOf" srcId="{156792AE-3831-45AA-919A-C74FFDDFB8A1}" destId="{A0DFECB6-2DD5-4D74-A7FB-7A9491DB14E8}" srcOrd="0" destOrd="0" presId="urn:microsoft.com/office/officeart/2005/8/layout/vList4"/>
    <dgm:cxn modelId="{C56CBC1F-71AA-4E0B-B0D4-ADD9EBFBBC42}" srcId="{FE652168-31C6-4C0C-8DAF-FFECC12E5B45}" destId="{156792AE-3831-45AA-919A-C74FFDDFB8A1}" srcOrd="2" destOrd="0" parTransId="{A5C0CEFE-9990-4D34-B1F7-BD354E59D709}" sibTransId="{374EA95B-3F47-4233-A14D-962902295A87}"/>
    <dgm:cxn modelId="{9997D098-1C3F-4513-9A07-60DFAFD2D1BF}" type="presOf" srcId="{82AA5211-F674-4CBF-B517-A5427BDB22D7}" destId="{BCAD3D1A-E0FF-4C1A-9A74-697CED62C4E5}" srcOrd="1" destOrd="0" presId="urn:microsoft.com/office/officeart/2005/8/layout/vList4"/>
    <dgm:cxn modelId="{2FB7F416-6842-4B6D-B62D-97D686422716}" srcId="{FE652168-31C6-4C0C-8DAF-FFECC12E5B45}" destId="{82AA5211-F674-4CBF-B517-A5427BDB22D7}" srcOrd="1" destOrd="0" parTransId="{EC3CD74C-3449-4988-9CDF-BF975CD14D65}" sibTransId="{6FD02475-F04F-465A-BA38-A2901345E310}"/>
    <dgm:cxn modelId="{E570F48F-3A28-430D-B758-4E69BFA37240}" type="presOf" srcId="{156792AE-3831-45AA-919A-C74FFDDFB8A1}" destId="{519E6FF8-6456-4976-A00B-D1D99B00284A}" srcOrd="1" destOrd="0" presId="urn:microsoft.com/office/officeart/2005/8/layout/vList4"/>
    <dgm:cxn modelId="{8AF56D84-8C67-46C3-BE4B-A42ECB3C5B02}" type="presOf" srcId="{BD3B005A-4719-4490-9E39-16AEAC39AA31}" destId="{D6ED2174-06F6-4BA3-9EC0-453053BDE168}" srcOrd="0" destOrd="0" presId="urn:microsoft.com/office/officeart/2005/8/layout/vList4"/>
    <dgm:cxn modelId="{C0BAA984-6247-4823-9AA9-26A87BF32D73}" type="presOf" srcId="{FE652168-31C6-4C0C-8DAF-FFECC12E5B45}" destId="{C19F5E99-B57A-4133-88C4-1835EBF0FCF5}" srcOrd="0" destOrd="0" presId="urn:microsoft.com/office/officeart/2005/8/layout/vList4"/>
    <dgm:cxn modelId="{C752F240-967D-4436-BF7D-F836DA39DA55}" type="presParOf" srcId="{C19F5E99-B57A-4133-88C4-1835EBF0FCF5}" destId="{DA21B8A2-55F9-4A28-AF8A-05106CB9267A}" srcOrd="0" destOrd="0" presId="urn:microsoft.com/office/officeart/2005/8/layout/vList4"/>
    <dgm:cxn modelId="{FF775E3F-B906-4541-80F1-39F22C655883}" type="presParOf" srcId="{DA21B8A2-55F9-4A28-AF8A-05106CB9267A}" destId="{D6ED2174-06F6-4BA3-9EC0-453053BDE168}" srcOrd="0" destOrd="0" presId="urn:microsoft.com/office/officeart/2005/8/layout/vList4"/>
    <dgm:cxn modelId="{05EF826D-C654-44D2-9497-AB006157E784}" type="presParOf" srcId="{DA21B8A2-55F9-4A28-AF8A-05106CB9267A}" destId="{27D1D6EC-8638-4794-95F2-34AC4FE170B5}" srcOrd="1" destOrd="0" presId="urn:microsoft.com/office/officeart/2005/8/layout/vList4"/>
    <dgm:cxn modelId="{86B8542A-93BE-4A69-B001-31D74EE6A88B}" type="presParOf" srcId="{DA21B8A2-55F9-4A28-AF8A-05106CB9267A}" destId="{4580B837-8C55-46BB-BA36-9D98591855FC}" srcOrd="2" destOrd="0" presId="urn:microsoft.com/office/officeart/2005/8/layout/vList4"/>
    <dgm:cxn modelId="{201A2B7E-2887-4E84-BAE3-45BB5C3F7FBC}" type="presParOf" srcId="{C19F5E99-B57A-4133-88C4-1835EBF0FCF5}" destId="{579D55E6-E430-4379-AE11-54E507495B45}" srcOrd="1" destOrd="0" presId="urn:microsoft.com/office/officeart/2005/8/layout/vList4"/>
    <dgm:cxn modelId="{61E3E616-4D73-440B-BF9D-1D6ADBD4D73B}" type="presParOf" srcId="{C19F5E99-B57A-4133-88C4-1835EBF0FCF5}" destId="{AFB47952-2F04-4D35-8F44-D209CE34C558}" srcOrd="2" destOrd="0" presId="urn:microsoft.com/office/officeart/2005/8/layout/vList4"/>
    <dgm:cxn modelId="{CFDE2AC4-5A5E-4FE9-BBDF-B2EFF940AC13}" type="presParOf" srcId="{AFB47952-2F04-4D35-8F44-D209CE34C558}" destId="{5C285E08-6617-4908-9DB8-C065850A1F04}" srcOrd="0" destOrd="0" presId="urn:microsoft.com/office/officeart/2005/8/layout/vList4"/>
    <dgm:cxn modelId="{E8415D04-0EAA-4143-BC73-033F8A903F1D}" type="presParOf" srcId="{AFB47952-2F04-4D35-8F44-D209CE34C558}" destId="{36CFF05E-8A96-4EA3-BA8E-2FFE41C38E09}" srcOrd="1" destOrd="0" presId="urn:microsoft.com/office/officeart/2005/8/layout/vList4"/>
    <dgm:cxn modelId="{EDA1F756-1F46-49E4-A692-242B40662EB7}" type="presParOf" srcId="{AFB47952-2F04-4D35-8F44-D209CE34C558}" destId="{BCAD3D1A-E0FF-4C1A-9A74-697CED62C4E5}" srcOrd="2" destOrd="0" presId="urn:microsoft.com/office/officeart/2005/8/layout/vList4"/>
    <dgm:cxn modelId="{478E03F8-1E90-46A7-A223-8CBDBFC71858}" type="presParOf" srcId="{C19F5E99-B57A-4133-88C4-1835EBF0FCF5}" destId="{BFBE8B33-595E-43F8-9EE4-C3AE1D8B1610}" srcOrd="3" destOrd="0" presId="urn:microsoft.com/office/officeart/2005/8/layout/vList4"/>
    <dgm:cxn modelId="{D19767AE-A165-49D5-9D58-536AE088E839}" type="presParOf" srcId="{C19F5E99-B57A-4133-88C4-1835EBF0FCF5}" destId="{1AFA29B4-F5D2-4C7E-AC73-19795F6326F7}" srcOrd="4" destOrd="0" presId="urn:microsoft.com/office/officeart/2005/8/layout/vList4"/>
    <dgm:cxn modelId="{14A6D8A1-A8AD-4B63-8540-165B071E9AF4}" type="presParOf" srcId="{1AFA29B4-F5D2-4C7E-AC73-19795F6326F7}" destId="{A0DFECB6-2DD5-4D74-A7FB-7A9491DB14E8}" srcOrd="0" destOrd="0" presId="urn:microsoft.com/office/officeart/2005/8/layout/vList4"/>
    <dgm:cxn modelId="{6C00FA0D-5C06-47EA-A67B-3E79CFF7D8B1}" type="presParOf" srcId="{1AFA29B4-F5D2-4C7E-AC73-19795F6326F7}" destId="{C4FB80BB-44AF-481C-9D65-C6B54AB63733}" srcOrd="1" destOrd="0" presId="urn:microsoft.com/office/officeart/2005/8/layout/vList4"/>
    <dgm:cxn modelId="{2C3B2F13-FBC6-4B66-9C1B-CC2906AFBE5C}" type="presParOf" srcId="{1AFA29B4-F5D2-4C7E-AC73-19795F6326F7}" destId="{519E6FF8-6456-4976-A00B-D1D99B00284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323619-2D26-44F3-A343-4F97D60D0478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489F4C-71BD-45C6-A94F-DABB62AF9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76175-7E71-4E7C-8237-CC83DBCBCF24}" type="slidenum">
              <a:rPr lang="en-US" smtClean="0">
                <a:ea typeface="Osaka"/>
                <a:cs typeface="Osak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5938"/>
            <a:ext cx="5029200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Elapsed Time				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Content Objective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Related Information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Teaching Method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Constructivist Learning Activity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Examples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Anecdote /Cartoon/Quotation/Joke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76175-7E71-4E7C-8237-CC83DBCBCF24}" type="slidenum">
              <a:rPr lang="en-US" smtClean="0">
                <a:ea typeface="Osaka"/>
                <a:cs typeface="Osak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5938"/>
            <a:ext cx="5029200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Elapsed Time				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Content Objective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Related Information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Teaching Method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Constructivist Learning Activity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b="1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Examples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Anecdote /Cartoon/Quotation/Joke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DB2CB-906A-4971-84BA-34013B337B54}" type="slidenum">
              <a:rPr lang="en-US" smtClean="0">
                <a:ea typeface="Osaka"/>
                <a:cs typeface="Osak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5938"/>
            <a:ext cx="5029200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Elapsed Time				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Content Objective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Related Information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Teaching Method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Constructivist Learning Activity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b="1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Examples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Anecdote /Cartoon/Quotation/Joke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086A4-A88E-49A6-90D2-FBDACE79AADD}" type="slidenum">
              <a:rPr lang="en-US"/>
              <a:pPr/>
              <a:t>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050B0-58FB-4FA9-921D-1E23718BF61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933A6-48F4-4353-B7DD-227B2371261F}" type="slidenum">
              <a:rPr lang="en-US"/>
              <a:pPr/>
              <a:t>22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Training Workshop for Self Assessment - Prof. Colin N. Peiris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A2E8E-75EB-410B-8D58-37288E35C7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9B1AB-9A9C-41C8-A1A8-0F449A7EBAE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A238720C-104E-41F6-A83E-09D59B65917D}" type="slidenum">
              <a:rPr lang="ar-SA" sz="1200">
                <a:solidFill>
                  <a:srgbClr val="000000"/>
                </a:solidFill>
                <a:latin typeface="Tahoma" pitchFamily="34" charset="0"/>
              </a:rPr>
              <a:pPr/>
              <a:t>45</a:t>
            </a:fld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854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5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AAB7EC-1971-42DB-9BB3-6482D0E77DAD}" type="slidenum">
              <a:rPr lang="ar-SA" sz="1200">
                <a:solidFill>
                  <a:srgbClr val="000000"/>
                </a:solidFill>
              </a:rPr>
              <a:pPr algn="r"/>
              <a:t>45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CCE57B-3E98-4BE2-BD19-3FC0A7A9EC11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5295FD84-8910-4D1C-9874-5DAAA9C0C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1419-7D8E-4AE7-A5A9-67DDA8829F6B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D78C-080B-48D6-8CBD-74101CF5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C7B2-F840-4C0D-8A1C-9DD9FC5B9A0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49CC-1F79-49B7-A396-D8D0BEC30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9734-74D7-44A5-AD21-5B7CBBDBE4B2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4EC6-B821-4936-9F7B-B7141BDEF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2058-52F6-48BA-801E-534F451A21D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5B17-687E-43CF-8A90-6D93E130F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2D984BB-586D-4C4D-99A8-F78E34F8585F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1D3E0ED-73C2-4C95-A2BA-8D4517C60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A1F71CA-7D63-4BCC-BB13-EEA7F56E0F2F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C7B18FB-0ACE-4B6E-B1A7-A6DB88DD8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D71E10D-3ADE-4847-9DCA-8679A862BFBC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EA53A3-1817-453E-81F1-3DF4667F7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681A32F-6E05-426C-99D2-303FF7688D5A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C437152-95B1-4D4B-B1C5-7B83FC072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AE1E233-CD1C-4EDA-8DBC-02A97EBA51C9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607583B-B86E-4A7F-8680-EBD4DA7ED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E1CDE29-A51E-4B45-AEB8-E65C41D8D6BF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EB2D2BE-6160-4C19-8ECA-A7B696D3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CD14-166B-4546-8B84-B63C765314B8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D5E6-BA48-4A6B-8CCE-673DC3C8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0EA69A8-B5A5-42D1-85CE-FF2634FB09B8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7656155-868F-43F9-A444-C954E928F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023AAFB-DD22-4829-8578-C09B07F17ED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7FC73A9-6CFA-462D-A0F6-9957AE04A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6C2D173-9BD6-4F35-A9CE-ED3B9E6D5F2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5B6BBD8-1710-4FF4-85DD-0E4152BEB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EBC8BA2-7D66-4089-AB74-FAB197D9F0DE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197DC49-8743-40FC-8C4D-6C596152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7DCBF4F-2B10-4D41-A084-A28258A7FC7C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B1DA2FB-96EB-432C-B867-8013204A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AC9509-9D6C-4645-8A1B-BB23E7BCA001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C7F29E6-B371-4F41-BC1E-1C3361244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2913" y="3886200"/>
            <a:ext cx="5715000" cy="1676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7CFF-2245-4A54-A35C-A8E707318D75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FAD86-E4BF-459A-BF80-70F43CDC1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1D06-1991-4F34-8293-A237D88FB7BA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52E3-4921-4EFB-8FB0-C382E7C5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3CAD-DC8C-4159-AF2A-2985943486F2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D3E8-2C53-45F1-8439-A8A33EEAC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2B5DA-79F2-40D3-BD53-24270B6EDD99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9F9E-C707-4F44-B78C-AAF8D06B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63D517-FA03-4B74-B193-B8232CC6D83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396261-E117-44C3-B405-CA8FBA2A1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AC2C-A526-462A-A886-9F5F066C47B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9AC7-6601-4A6D-BBBC-B8B055FFD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EE93-F9A3-43DD-A8B0-AC70CDA9A62D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6F33-B195-48FB-8B14-102F7DB49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E74B-8032-4F59-ADDC-F7D386A8DD4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ED6D-52EC-42CB-A732-2FDFD58A7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D6D5-EB47-46EF-A578-225CC31EA44E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81DC-955F-4F30-9F2E-A0F0E971B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59CC-655F-4786-BFE8-58EAB91B5C2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3209-AB7F-45AE-B031-C2CC292AA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86F3-776D-455C-AFED-12E7ACCB14C9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130B9-3C4D-4550-96C9-52267541D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C446-5633-468B-8E3B-F1C9AA2D13AA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1609-18A8-48BC-9A19-23CD8501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B8945-D4D0-421D-83AD-EB68CFAB379E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9E1681-8B53-4020-AED1-2ABEED8D0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E445-62EC-4B2B-9041-6097D753815F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1693-2EA3-4F94-91E4-5861653EF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CB25E9-A186-4E89-A6D9-BA9C6C063F6C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6620BE-A11C-476B-B9F0-0AFFF060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DADE0C-2841-489B-8A88-AC4BC994564D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EE3AD0-76EF-4CA7-B79B-058BB0E5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323D-36CA-40E6-B6A7-875DC45DAF9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4FA2-3763-4A60-AD6E-8CED47721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9A6B-C9B9-4696-9793-827E1F5F9BDF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A35E-5FAE-40AA-AA8F-DED72838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A7E7-70E7-44BD-94B5-E251C3392DB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68F5-6436-4FF7-95DE-20FB196E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9F842E-6A30-4DD6-B1E2-139C5C43819A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481210-A548-4A07-AFD1-CD93264DA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2CFA-9853-4796-ACE5-C919AA8A104D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7B48-7815-465E-BE8C-78D924BF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49AA24-B0F8-410E-8886-00EE3ACCA9A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915A2D-5655-4AFF-BD07-DD7E46792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697B-85B9-4ED0-9504-9301B1C45744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818B-6D9D-4E72-BF6C-425997E09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CBF8-0079-42B9-BBB4-23A04D13A19B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36D5-D714-4ECC-B675-A5E22F9F8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931B78-C6C5-4896-8AB4-9A0E744F9944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411CC7-5B44-4901-A471-0B72C6855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333B-F1BB-4872-A39A-74FA8CC67BC8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190C-8623-4D11-956D-7352CC627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F0EB-0719-49DA-AB3E-CE7A162330A1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13FC-B9C8-4526-AD3D-53F684141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CF6681-CD79-4FD0-A0CA-A21517F10B0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27D1F2-B987-4D0E-B151-8F291D43E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A30B-CA6A-41C7-9D7D-9A4B4FFB8AEA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DB31-3F4C-4626-8BD1-154B50F09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532A-7709-4404-B60F-39E2DA7D5853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B54A-DC15-4FB6-AD44-A793249D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3E96-1B28-48D9-81EC-0E0456739C90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D264-4B18-43EF-B468-FCF7B24C0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2C58A3-5321-4F3C-940E-A831DB04FD44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392905-EC08-4E5E-97F6-2105CA299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8E04-68A9-41E5-B156-3D19BED787C0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12B6-22C1-4ABD-B830-251F9C0CF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AC44F-4DD0-4FF9-A8C4-07BD3053EF39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DA3C0D-0275-4B43-8298-9F060BF5C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E713-2896-4B1A-B73E-775A8747C449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345E-7347-4A8A-961E-E2D87D97E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000E-D5EF-4546-850C-D093FEA3565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0394-0E27-4538-BBB3-D52CD04B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1734AD-92DF-4379-BB11-17D8F22D237C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11B763-026A-4BA2-9C38-2BCB282B4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CB20-111D-4B78-A49E-8877E6C47EB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C5035F2A-6A3C-4A87-87F4-9F8235813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9BD6-E246-4F7E-AFE2-118C42818DE0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CED9-2748-4042-9DD7-38AC4EF54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06E85A-F54A-43EE-A079-FDE18A9BA5F2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378E0A-A4E6-4A91-95F9-E1502009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2BC9-2370-4E79-96CE-DEE28458284F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6A4D-8D4D-42A5-A04E-1AB047D38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1C53-8DFC-450F-A78F-81B99449B57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4F23-47D1-4573-921A-FBFF6150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B80C-8F25-4E59-8C48-039D034801D5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4500-A65E-4F87-9960-5E6B5E43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3A2E9A-C262-42FF-9913-9436AE8FA669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6931FF-7E03-4C6D-B394-216D0EC25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24CB-776C-4EDA-BB33-B1ECE450B8A5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C267-0307-46D3-9A61-8335B243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CC3E43-D3AC-4E02-BB05-8C07ED91F86E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880034-1B9B-4DF1-9096-2475AACAE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91B5-FD0A-4555-A854-39EB33D3389B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2CE9-1BCB-44FD-AA35-00FD70592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5AD9-075C-4F77-B8AB-DED669865A4A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075F-ECE7-4327-82AD-9884D2245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A1D5-3D0E-41F5-892D-7DF3ED92A1A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4FC8-D6A7-4A7A-A5C3-EF558DF96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4143-7163-400B-B1F7-0C3335C0E26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4F60-D64F-40F4-9FE6-3C3191F03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CCB5-4DFE-42AF-B556-8188F91FF089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7201-5E41-4421-9282-E91F87713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D3A1-F2C4-4B3A-8F5E-321BE108942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9DC8-B4E9-40E7-AEBA-5FE123DB8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8EA0-E86C-4B33-B66F-F8651DDAEBC8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C574-62A7-4072-998E-27CEDB7B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1BCF-0D8B-4510-BB87-889E397FDE4C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01EC-14D4-4E3B-95BA-3BCB4ACBF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AC05-DDE9-4B7D-868E-187EDDCECEF0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A72D-1AD4-4C45-8E63-5990CB18C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53E7-AA4C-4CED-BD55-F5AA91F8A0D0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9C34-E83D-43E2-9F6C-15835C5F4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BD4F-E38B-417E-A657-E02EBFD0C85D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DC3D-1FB3-49CD-8E03-B627E6312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1C2A-BF48-480F-993F-9CCBC29A8ED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C750-DA2C-446D-AD37-87C54B32C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D6E8-4F76-4A68-BF61-426356D0717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DAC3-798E-4C2F-9CD0-AF3ED354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98C6A1-BBC2-485D-A9E3-8B457C5A260C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E4060C1-F96E-435A-A545-CA3A08AD8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7C70-EEFA-4B65-AF60-8EEC05A3875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AA8E-1ED9-44F6-B581-ED825CC96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53F0-0BCA-4DBC-984B-835BE7E23D1B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0508-8DC5-44A4-8BF5-46822095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47D72-4074-47C1-B5A2-11DEF751EC36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B348F-82F0-40E1-A6E1-4E46B3700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2" r:id="rId1"/>
    <p:sldLayoutId id="2147486047" r:id="rId2"/>
    <p:sldLayoutId id="2147486093" r:id="rId3"/>
    <p:sldLayoutId id="2147486094" r:id="rId4"/>
    <p:sldLayoutId id="2147486048" r:id="rId5"/>
    <p:sldLayoutId id="2147486095" r:id="rId6"/>
    <p:sldLayoutId id="2147486049" r:id="rId7"/>
    <p:sldLayoutId id="2147486096" r:id="rId8"/>
    <p:sldLayoutId id="2147486050" r:id="rId9"/>
    <p:sldLayoutId id="2147486097" r:id="rId10"/>
    <p:sldLayoutId id="2147486098" r:id="rId11"/>
    <p:sldLayoutId id="2147486099" r:id="rId12"/>
    <p:sldLayoutId id="214748610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92074-DD83-4F8F-8E5B-F2D0AE96C725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B863F6-CB5B-4BA4-BF7C-AABE295E7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  <p:sldLayoutId id="2147486106" r:id="rId6"/>
    <p:sldLayoutId id="2147486107" r:id="rId7"/>
    <p:sldLayoutId id="2147486108" r:id="rId8"/>
    <p:sldLayoutId id="2147486109" r:id="rId9"/>
    <p:sldLayoutId id="2147486110" r:id="rId10"/>
    <p:sldLayoutId id="2147486111" r:id="rId11"/>
    <p:sldLayoutId id="21474861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rebuchet MS" pitchFamily="34" charset="0"/>
                <a:ea typeface="Osaka" pitchFamily="16" charset="-128"/>
                <a:cs typeface="+mn-cs"/>
              </a:defRPr>
            </a:lvl1pPr>
          </a:lstStyle>
          <a:p>
            <a:pPr>
              <a:defRPr/>
            </a:pPr>
            <a:fld id="{D6EA86DB-5F3C-4196-83F9-7923048F4F34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rebuchet MS" pitchFamily="34" charset="0"/>
                <a:ea typeface="Osaka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rebuchet MS" pitchFamily="34" charset="0"/>
                <a:ea typeface="Osaka" pitchFamily="16" charset="-128"/>
                <a:cs typeface="+mn-cs"/>
              </a:defRPr>
            </a:lvl1pPr>
          </a:lstStyle>
          <a:p>
            <a:pPr>
              <a:defRPr/>
            </a:pPr>
            <a:fld id="{EE34A92A-ABB7-4E6A-A1DD-D77E7998C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051" r:id="rId2"/>
    <p:sldLayoutId id="2147486052" r:id="rId3"/>
    <p:sldLayoutId id="2147486053" r:id="rId4"/>
    <p:sldLayoutId id="2147486054" r:id="rId5"/>
    <p:sldLayoutId id="2147486055" r:id="rId6"/>
    <p:sldLayoutId id="2147486056" r:id="rId7"/>
    <p:sldLayoutId id="2147486057" r:id="rId8"/>
    <p:sldLayoutId id="2147486058" r:id="rId9"/>
    <p:sldLayoutId id="2147486059" r:id="rId10"/>
    <p:sldLayoutId id="2147486060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Osaka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  <a:cs typeface="Osaka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  <a:cs typeface="Osaka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  <a:cs typeface="Osaka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  <a:cs typeface="Osaka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92980A9-5283-4CEC-9EE3-6767BB22C7C4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44A1AE0-D028-4EBA-A86E-D4F4BE332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4" r:id="rId1"/>
    <p:sldLayoutId id="2147486061" r:id="rId2"/>
    <p:sldLayoutId id="2147486115" r:id="rId3"/>
    <p:sldLayoutId id="2147486062" r:id="rId4"/>
    <p:sldLayoutId id="2147486063" r:id="rId5"/>
    <p:sldLayoutId id="2147486064" r:id="rId6"/>
    <p:sldLayoutId id="2147486116" r:id="rId7"/>
    <p:sldLayoutId id="2147486065" r:id="rId8"/>
    <p:sldLayoutId id="2147486117" r:id="rId9"/>
    <p:sldLayoutId id="2147486066" r:id="rId10"/>
    <p:sldLayoutId id="21474860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85F9568-9661-4798-9C53-E4CAC7FDF848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387A54F-803E-4DF8-BDC1-0BB6465A6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8" r:id="rId1"/>
    <p:sldLayoutId id="2147486068" r:id="rId2"/>
    <p:sldLayoutId id="2147486119" r:id="rId3"/>
    <p:sldLayoutId id="2147486069" r:id="rId4"/>
    <p:sldLayoutId id="2147486070" r:id="rId5"/>
    <p:sldLayoutId id="2147486071" r:id="rId6"/>
    <p:sldLayoutId id="2147486120" r:id="rId7"/>
    <p:sldLayoutId id="2147486072" r:id="rId8"/>
    <p:sldLayoutId id="2147486121" r:id="rId9"/>
    <p:sldLayoutId id="2147486073" r:id="rId10"/>
    <p:sldLayoutId id="21474860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1FAA0DE-7A09-42E6-801A-5665AC092F82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4294181-76D7-4532-82D6-1E2248D5E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2" r:id="rId1"/>
    <p:sldLayoutId id="2147486075" r:id="rId2"/>
    <p:sldLayoutId id="2147486123" r:id="rId3"/>
    <p:sldLayoutId id="2147486076" r:id="rId4"/>
    <p:sldLayoutId id="2147486077" r:id="rId5"/>
    <p:sldLayoutId id="2147486078" r:id="rId6"/>
    <p:sldLayoutId id="2147486124" r:id="rId7"/>
    <p:sldLayoutId id="2147486079" r:id="rId8"/>
    <p:sldLayoutId id="2147486125" r:id="rId9"/>
    <p:sldLayoutId id="2147486080" r:id="rId10"/>
    <p:sldLayoutId id="21474860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945CA45-5C29-4692-A301-F9BC14388387}" type="datetime1">
              <a:rPr lang="en-US" smtClean="0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0AAAD1A-0F5D-469F-B19A-B93D3356C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82" r:id="rId1"/>
    <p:sldLayoutId id="2147486083" r:id="rId2"/>
    <p:sldLayoutId id="2147486126" r:id="rId3"/>
    <p:sldLayoutId id="2147486084" r:id="rId4"/>
    <p:sldLayoutId id="2147486085" r:id="rId5"/>
    <p:sldLayoutId id="2147486086" r:id="rId6"/>
    <p:sldLayoutId id="2147486087" r:id="rId7"/>
    <p:sldLayoutId id="2147486088" r:id="rId8"/>
    <p:sldLayoutId id="2147486089" r:id="rId9"/>
    <p:sldLayoutId id="2147486090" r:id="rId10"/>
    <p:sldLayoutId id="21474860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mailto:mozahar55@yahoo.co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d/url?sa=i&amp;rct=j&amp;q=&amp;esrc=s&amp;source=images&amp;cd=&amp;cad=rja&amp;docid=Wt0K_ZAQsWNwUM&amp;tbnid=96XkFaXBxedylM:&amp;ved=0CAUQjRw&amp;url=http://www.aobbangladesh.org/node/141&amp;ei=rOHgUuCCPISH2gXRqIDwDw&amp;bvm=bv.59568121,d.b2I&amp;psig=AFQjCNGwsUAkx8M5mX-KFR5hycVeJp_yZw&amp;ust=1390555947274962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>
              <a:defRPr/>
            </a:pPr>
            <a:r>
              <a:rPr lang="en-US" sz="4000" b="1" spc="100" dirty="0" smtClean="0">
                <a:solidFill>
                  <a:srgbClr val="0000CC"/>
                </a:solidFill>
                <a:latin typeface="Arial Black" pitchFamily="34" charset="0"/>
                <a:cs typeface="Arial" pitchFamily="34" charset="0"/>
              </a:rPr>
              <a:t>C U R </a:t>
            </a:r>
            <a:r>
              <a:rPr lang="en-US" sz="4000" b="1" spc="100" dirty="0" err="1" smtClean="0">
                <a:solidFill>
                  <a:srgbClr val="0000CC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en-US" sz="4000" b="1" spc="100" dirty="0" smtClean="0">
                <a:solidFill>
                  <a:srgbClr val="0000CC"/>
                </a:solidFill>
                <a:latin typeface="Arial Black" pitchFamily="34" charset="0"/>
                <a:cs typeface="Arial" pitchFamily="34" charset="0"/>
              </a:rPr>
              <a:t> I C U L U M : </a:t>
            </a:r>
            <a:r>
              <a:rPr lang="en-US" sz="3600" b="1" dirty="0" smtClean="0">
                <a:solidFill>
                  <a:srgbClr val="0000CC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6600CC"/>
                </a:solidFill>
                <a:latin typeface="Agency FB" pitchFamily="34" charset="0"/>
                <a:cs typeface="BrowalliaUPC" pitchFamily="34" charset="-34"/>
              </a:rPr>
              <a:t>Concept, Models and Development Strategy</a:t>
            </a:r>
            <a:endParaRPr lang="en-US" sz="2800" b="1" dirty="0">
              <a:solidFill>
                <a:srgbClr val="6600CC"/>
              </a:solidFill>
              <a:latin typeface="Agency FB" pitchFamily="34" charset="0"/>
              <a:cs typeface="BrowalliaUPC" pitchFamily="34" charset="-34"/>
            </a:endParaRPr>
          </a:p>
        </p:txBody>
      </p:sp>
      <p:sp>
        <p:nvSpPr>
          <p:cNvPr id="8" name="Subtitle 2"/>
          <p:cNvSpPr>
            <a:spLocks noGrp="1"/>
          </p:cNvSpPr>
          <p:nvPr/>
        </p:nvSpPr>
        <p:spPr bwMode="auto">
          <a:xfrm>
            <a:off x="2133600" y="5257800"/>
            <a:ext cx="4343400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M. </a:t>
            </a:r>
            <a:r>
              <a:rPr lang="en-US" sz="1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Mozahar</a:t>
            </a:r>
            <a:r>
              <a:rPr lang="en-US" sz="1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Ali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Professor,   </a:t>
            </a:r>
            <a:r>
              <a:rPr lang="en-US" sz="9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Agril</a:t>
            </a:r>
            <a:r>
              <a:rPr lang="en-US" sz="9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  Extension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GTI-BAU, Mymensingh-2202</a:t>
            </a:r>
            <a:endParaRPr lang="en-US" sz="11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Mail: </a:t>
            </a:r>
            <a:r>
              <a:rPr lang="en-US" sz="72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  <a:hlinkClick r:id="rId4"/>
              </a:rPr>
              <a:t>mozahar55@yahoo.co.uk</a:t>
            </a:r>
            <a:endParaRPr lang="en-US" sz="7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Cell:88-01711391190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endParaRPr lang="en-US" sz="2000" dirty="0"/>
          </a:p>
        </p:txBody>
      </p:sp>
      <p:pic>
        <p:nvPicPr>
          <p:cNvPr id="9" name="Picture 8" descr="C:\Users\ASUS\Pictures\Curriculum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8304" y="1546276"/>
            <a:ext cx="3806210" cy="3048000"/>
          </a:xfrm>
          <a:prstGeom prst="rect">
            <a:avLst/>
          </a:prstGeom>
          <a:noFill/>
        </p:spPr>
      </p:pic>
      <p:pic>
        <p:nvPicPr>
          <p:cNvPr id="10" name="Picture 7" descr="C:\Users\ASUS\Pictures\Curriculum Instruc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80" y="1532208"/>
            <a:ext cx="3483429" cy="304800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5562600"/>
            <a:ext cx="685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562600"/>
            <a:ext cx="1371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G. Skills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Ralph W. Tyler Model -1949</a:t>
            </a:r>
          </a:p>
          <a:p>
            <a:r>
              <a:rPr lang="en-US" dirty="0" smtClean="0"/>
              <a:t>Hilda </a:t>
            </a:r>
            <a:r>
              <a:rPr lang="en-US" dirty="0" err="1" smtClean="0"/>
              <a:t>Taba</a:t>
            </a:r>
            <a:r>
              <a:rPr lang="en-US" dirty="0" smtClean="0"/>
              <a:t> Model - 1962</a:t>
            </a:r>
          </a:p>
          <a:p>
            <a:endParaRPr lang="en-US" dirty="0" smtClean="0"/>
          </a:p>
          <a:p>
            <a:r>
              <a:rPr lang="en-US" dirty="0" smtClean="0"/>
              <a:t>Nicholls Model - 1978</a:t>
            </a:r>
          </a:p>
          <a:p>
            <a:r>
              <a:rPr lang="en-US" dirty="0" smtClean="0"/>
              <a:t>Lawton Model - 1983</a:t>
            </a:r>
          </a:p>
          <a:p>
            <a:r>
              <a:rPr lang="en-US" dirty="0" smtClean="0"/>
              <a:t>John Kerr Model - 1968</a:t>
            </a:r>
          </a:p>
          <a:p>
            <a:r>
              <a:rPr lang="en-US" dirty="0" smtClean="0"/>
              <a:t>UNESCO Model - </a:t>
            </a:r>
          </a:p>
          <a:p>
            <a:r>
              <a:rPr lang="en-US" dirty="0" smtClean="0"/>
              <a:t>NCTB Model - </a:t>
            </a:r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b="1">
                <a:solidFill>
                  <a:schemeClr val="tx2"/>
                </a:solidFill>
                <a:latin typeface="Tw Cen MT" pitchFamily="34" charset="0"/>
              </a:rPr>
              <a:t>Specific Models of Curriculum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/>
          <a:lstStyle/>
          <a:p>
            <a:r>
              <a:rPr lang="en-US" sz="4000" b="1" smtClean="0">
                <a:latin typeface="Arial Narrow" pitchFamily="34" charset="0"/>
              </a:rPr>
              <a:t>Common elements of different Models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00200"/>
          <a:ext cx="8762999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644596"/>
                <a:gridCol w="31974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Hilda </a:t>
                      </a:r>
                      <a:r>
                        <a:rPr lang="en-US" sz="2400" dirty="0" err="1" smtClean="0"/>
                        <a:t>Taba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Kerr  &amp;  Nicholls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NCTB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Need identification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Situation/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Need analysis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…..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Objective setting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Objectives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Aims &amp; Objectives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Content selection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Content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Content selection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Content organization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…..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Teaching strategy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Teaching strategy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Teaching materials </a:t>
                      </a:r>
                      <a:r>
                        <a:rPr lang="en-US" sz="2400" dirty="0" err="1" smtClean="0"/>
                        <a:t>devt</a:t>
                      </a:r>
                      <a:r>
                        <a:rPr lang="en-US" sz="2400" dirty="0" smtClean="0"/>
                        <a:t>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Organizing teaching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Teacher training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Evaluation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Evaluation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Evaluation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 smtClean="0"/>
              <a:t>Basic Elements of Curriculum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 </a:t>
            </a:r>
          </a:p>
        </p:txBody>
      </p:sp>
      <p:cxnSp>
        <p:nvCxnSpPr>
          <p:cNvPr id="63492" name="Straight Arrow Connector 4"/>
          <p:cNvCxnSpPr>
            <a:cxnSpLocks noChangeShapeType="1"/>
          </p:cNvCxnSpPr>
          <p:nvPr/>
        </p:nvCxnSpPr>
        <p:spPr bwMode="auto">
          <a:xfrm rot="5400000">
            <a:off x="3352801" y="3810000"/>
            <a:ext cx="2133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3493" name="Straight Arrow Connector 5"/>
          <p:cNvCxnSpPr>
            <a:cxnSpLocks noChangeShapeType="1"/>
          </p:cNvCxnSpPr>
          <p:nvPr/>
        </p:nvCxnSpPr>
        <p:spPr bwMode="auto">
          <a:xfrm rot="10800000">
            <a:off x="3276600" y="3810000"/>
            <a:ext cx="228758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3494" name="Straight Arrow Connector 8"/>
          <p:cNvCxnSpPr>
            <a:cxnSpLocks noChangeShapeType="1"/>
          </p:cNvCxnSpPr>
          <p:nvPr/>
        </p:nvCxnSpPr>
        <p:spPr bwMode="auto">
          <a:xfrm rot="16200000" flipH="1">
            <a:off x="4648200" y="2819400"/>
            <a:ext cx="8382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3495" name="Straight Arrow Connector 9"/>
          <p:cNvCxnSpPr>
            <a:cxnSpLocks noChangeShapeType="1"/>
          </p:cNvCxnSpPr>
          <p:nvPr/>
        </p:nvCxnSpPr>
        <p:spPr bwMode="auto">
          <a:xfrm rot="16200000" flipH="1">
            <a:off x="3352800" y="4038600"/>
            <a:ext cx="7620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3496" name="Straight Arrow Connector 11"/>
          <p:cNvCxnSpPr>
            <a:cxnSpLocks noChangeShapeType="1"/>
          </p:cNvCxnSpPr>
          <p:nvPr/>
        </p:nvCxnSpPr>
        <p:spPr bwMode="auto">
          <a:xfrm flipV="1">
            <a:off x="3352800" y="2819400"/>
            <a:ext cx="9144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3497" name="Straight Arrow Connector 12"/>
          <p:cNvCxnSpPr>
            <a:cxnSpLocks noChangeShapeType="1"/>
          </p:cNvCxnSpPr>
          <p:nvPr/>
        </p:nvCxnSpPr>
        <p:spPr bwMode="auto">
          <a:xfrm flipV="1">
            <a:off x="4648200" y="4038600"/>
            <a:ext cx="9144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3498" name="Rectangle 14"/>
          <p:cNvSpPr>
            <a:spLocks noChangeArrowheads="1"/>
          </p:cNvSpPr>
          <p:nvPr/>
        </p:nvSpPr>
        <p:spPr bwMode="auto">
          <a:xfrm>
            <a:off x="3514725" y="2209800"/>
            <a:ext cx="1828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a typeface="MS PGothic" pitchFamily="34" charset="-128"/>
              </a:rPr>
              <a:t>Objective</a:t>
            </a:r>
          </a:p>
        </p:txBody>
      </p:sp>
      <p:sp>
        <p:nvSpPr>
          <p:cNvPr id="63499" name="Rectangle 15"/>
          <p:cNvSpPr>
            <a:spLocks noChangeArrowheads="1"/>
          </p:cNvSpPr>
          <p:nvPr/>
        </p:nvSpPr>
        <p:spPr bwMode="auto">
          <a:xfrm>
            <a:off x="3581400" y="4953000"/>
            <a:ext cx="1828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a typeface="MS PGothic" pitchFamily="34" charset="-128"/>
              </a:rPr>
              <a:t>Evaluation</a:t>
            </a:r>
          </a:p>
        </p:txBody>
      </p:sp>
      <p:sp>
        <p:nvSpPr>
          <p:cNvPr id="63500" name="Rectangle 16"/>
          <p:cNvSpPr>
            <a:spLocks noChangeArrowheads="1"/>
          </p:cNvSpPr>
          <p:nvPr/>
        </p:nvSpPr>
        <p:spPr bwMode="auto">
          <a:xfrm>
            <a:off x="5638800" y="3581400"/>
            <a:ext cx="1828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a typeface="MS PGothic" pitchFamily="34" charset="-128"/>
              </a:rPr>
              <a:t>Content</a:t>
            </a:r>
          </a:p>
        </p:txBody>
      </p:sp>
      <p:sp>
        <p:nvSpPr>
          <p:cNvPr id="63501" name="Rectangle 17"/>
          <p:cNvSpPr>
            <a:spLocks noChangeArrowheads="1"/>
          </p:cNvSpPr>
          <p:nvPr/>
        </p:nvSpPr>
        <p:spPr bwMode="auto">
          <a:xfrm>
            <a:off x="1371600" y="3581400"/>
            <a:ext cx="1828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a typeface="MS PGothic" pitchFamily="34" charset="-128"/>
              </a:rPr>
              <a:t>Methods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6096000"/>
            <a:ext cx="415618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dirty="0" smtClean="0"/>
              <a:t>(Adapted from Tyler, 1949)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6553200" cy="1752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CC00CC"/>
                </a:solidFill>
              </a:rPr>
              <a:t>Curriculum Format</a:t>
            </a:r>
            <a:endParaRPr lang="en-US" sz="6000" b="1" dirty="0">
              <a:solidFill>
                <a:srgbClr val="CC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C0099"/>
                </a:solidFill>
                <a:latin typeface="Arial Black" pitchFamily="34" charset="0"/>
              </a:rPr>
              <a:t>NCTB Format </a:t>
            </a:r>
            <a:r>
              <a:rPr lang="en-GB" b="1" dirty="0" smtClean="0">
                <a:latin typeface="Agency FB" pitchFamily="34" charset="0"/>
              </a:rPr>
              <a:t>(Secondary, 2012)</a:t>
            </a:r>
            <a:endParaRPr lang="en-GB" b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85048" cy="4495800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1. </a:t>
            </a:r>
            <a:r>
              <a:rPr lang="en-GB" b="1" dirty="0" smtClean="0">
                <a:solidFill>
                  <a:srgbClr val="D60093"/>
                </a:solidFill>
                <a:latin typeface="Agency FB" pitchFamily="34" charset="0"/>
              </a:rPr>
              <a:t>Rationale</a:t>
            </a:r>
          </a:p>
          <a:p>
            <a:pPr>
              <a:buNone/>
            </a:pPr>
            <a:r>
              <a:rPr lang="en-GB" sz="2800" dirty="0" smtClean="0"/>
              <a:t>2. </a:t>
            </a:r>
            <a:r>
              <a:rPr lang="en-GB" b="1" dirty="0" smtClean="0">
                <a:solidFill>
                  <a:srgbClr val="D60093"/>
                </a:solidFill>
                <a:latin typeface="Agency FB" pitchFamily="34" charset="0"/>
              </a:rPr>
              <a:t>Objectives</a:t>
            </a:r>
          </a:p>
          <a:p>
            <a:pPr>
              <a:buNone/>
            </a:pPr>
            <a:r>
              <a:rPr lang="en-GB" sz="2800" dirty="0" smtClean="0"/>
              <a:t>3. </a:t>
            </a:r>
            <a:r>
              <a:rPr lang="en-GB" b="1" dirty="0" smtClean="0">
                <a:solidFill>
                  <a:srgbClr val="D60093"/>
                </a:solidFill>
                <a:latin typeface="Agency FB" pitchFamily="34" charset="0"/>
              </a:rPr>
              <a:t>Learning outcomes</a:t>
            </a:r>
            <a:r>
              <a:rPr lang="en-GB" sz="2800" dirty="0" smtClean="0"/>
              <a:t>: Cognitive, Affective &amp; Psychomotor</a:t>
            </a:r>
          </a:p>
          <a:p>
            <a:pPr>
              <a:buNone/>
            </a:pPr>
            <a:r>
              <a:rPr lang="en-GB" dirty="0" smtClean="0"/>
              <a:t>4. Leaning outcomes </a:t>
            </a:r>
            <a:r>
              <a:rPr lang="en-GB" b="1" dirty="0" smtClean="0">
                <a:solidFill>
                  <a:srgbClr val="D60093"/>
                </a:solidFill>
                <a:latin typeface="Agency FB" pitchFamily="34" charset="0"/>
              </a:rPr>
              <a:t>mapping</a:t>
            </a:r>
          </a:p>
          <a:p>
            <a:pPr>
              <a:buNone/>
            </a:pPr>
            <a:r>
              <a:rPr lang="en-GB" dirty="0" smtClean="0"/>
              <a:t>5. Course, Chapter &amp; Period distribution/</a:t>
            </a:r>
            <a:r>
              <a:rPr lang="en-GB" b="1" dirty="0" smtClean="0">
                <a:solidFill>
                  <a:srgbClr val="D60093"/>
                </a:solidFill>
                <a:latin typeface="Agency FB" pitchFamily="34" charset="0"/>
              </a:rPr>
              <a:t>Course Schedule</a:t>
            </a:r>
          </a:p>
          <a:p>
            <a:pPr>
              <a:buNone/>
            </a:pPr>
            <a:r>
              <a:rPr lang="en-GB" dirty="0" smtClean="0"/>
              <a:t>6. </a:t>
            </a:r>
            <a:r>
              <a:rPr lang="en-GB" b="1" dirty="0" smtClean="0"/>
              <a:t>Course-Curriculum Format (</a:t>
            </a:r>
            <a:r>
              <a:rPr lang="en-GB" b="1" dirty="0" smtClean="0">
                <a:solidFill>
                  <a:srgbClr val="CC0099"/>
                </a:solidFill>
                <a:latin typeface="Agency FB" pitchFamily="34" charset="0"/>
              </a:rPr>
              <a:t>Course-wise</a:t>
            </a:r>
            <a:r>
              <a:rPr lang="en-GB" b="1" dirty="0" smtClean="0"/>
              <a:t>):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4648200"/>
          <a:ext cx="8610600" cy="175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2800" dirty="0" smtClean="0"/>
                        <a:t>Learning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2800" dirty="0" smtClean="0"/>
                        <a:t>outcome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2800" dirty="0" smtClean="0"/>
                        <a:t>Content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2800" dirty="0" smtClean="0"/>
                        <a:t>Teaching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2800" dirty="0" smtClean="0"/>
                        <a:t>Learning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2800" dirty="0" smtClean="0"/>
                        <a:t>Strategy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2800" dirty="0" smtClean="0"/>
                        <a:t>Assessment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2800" dirty="0" smtClean="0"/>
                        <a:t>Strategy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xxxxxxx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xxxxxxx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xxxxxxx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xxxxxxx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xxxxxxx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CURRICULUM FORMAT </a:t>
            </a:r>
            <a:r>
              <a:rPr lang="en-US" sz="3200" b="1" dirty="0" smtClean="0">
                <a:latin typeface="Agency FB" pitchFamily="34" charset="0"/>
              </a:rPr>
              <a:t>(</a:t>
            </a:r>
            <a:r>
              <a:rPr lang="en-US" sz="2800" b="1" dirty="0" smtClean="0">
                <a:solidFill>
                  <a:srgbClr val="CC0099"/>
                </a:solidFill>
                <a:latin typeface="Arial Black" pitchFamily="34" charset="0"/>
              </a:rPr>
              <a:t>Program Level</a:t>
            </a:r>
            <a:r>
              <a:rPr lang="en-US" sz="3200" b="1" dirty="0" smtClean="0">
                <a:solidFill>
                  <a:srgbClr val="CC0099"/>
                </a:solidFill>
                <a:latin typeface="Agency FB" pitchFamily="34" charset="0"/>
              </a:rPr>
              <a:t>)</a:t>
            </a:r>
            <a:endParaRPr lang="en-US" sz="3200" b="1" dirty="0" smtClean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905000"/>
          <a:ext cx="8382000" cy="45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604024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1.  </a:t>
                      </a:r>
                      <a:r>
                        <a:rPr kumimoji="0" lang="en-US" sz="2800" b="1" kern="1200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Vision &amp; Mission</a:t>
                      </a:r>
                      <a:endParaRPr kumimoji="0" lang="en-US" sz="2800" b="1" kern="1200" dirty="0">
                        <a:solidFill>
                          <a:srgbClr val="002060"/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4024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kumimoji="0" lang="en-US" sz="2800" b="1" kern="1200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Program Objectives</a:t>
                      </a:r>
                    </a:p>
                  </a:txBody>
                  <a:tcPr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4024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sz="2800" dirty="0" smtClean="0"/>
                        <a:t>3.  </a:t>
                      </a:r>
                      <a:r>
                        <a:rPr kumimoji="0" lang="en-GB" sz="2800" b="1" kern="1200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Learning Outcomes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sz="2800" dirty="0" smtClean="0">
                          <a:latin typeface="Agency FB" pitchFamily="34" charset="0"/>
                        </a:rPr>
                        <a:t>Cognitive, Affective &amp; Psychomotor </a:t>
                      </a:r>
                      <a:r>
                        <a:rPr lang="en-US" sz="2800" b="1" dirty="0" smtClean="0">
                          <a:solidFill>
                            <a:srgbClr val="CC00CC"/>
                          </a:solidFill>
                          <a:latin typeface="Agency FB" pitchFamily="34" charset="0"/>
                        </a:rPr>
                        <a:t>(Product Model)</a:t>
                      </a:r>
                      <a:endParaRPr lang="en-US" sz="2800" dirty="0">
                        <a:solidFill>
                          <a:srgbClr val="CC00CC"/>
                        </a:solidFill>
                        <a:latin typeface="Agency FB" pitchFamily="34" charset="0"/>
                      </a:endParaRPr>
                    </a:p>
                  </a:txBody>
                  <a:tcPr marT="45714" marB="45714"/>
                </a:tc>
              </a:tr>
              <a:tr h="604024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sz="2800" dirty="0" smtClean="0"/>
                        <a:t>4.  </a:t>
                      </a:r>
                      <a:r>
                        <a:rPr kumimoji="0" lang="en-US" sz="2800" b="1" kern="1200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Generic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Sk</a:t>
                      </a:r>
                      <a:r>
                        <a:rPr kumimoji="0" lang="en-US" sz="2800" b="1" kern="1200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ills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Graduate </a:t>
                      </a:r>
                      <a:r>
                        <a:rPr lang="en-US" sz="2800" b="0" dirty="0" smtClean="0"/>
                        <a:t>Profile   </a:t>
                      </a:r>
                      <a:r>
                        <a:rPr lang="en-US" sz="2800" b="1" dirty="0" smtClean="0">
                          <a:solidFill>
                            <a:srgbClr val="CC00CC"/>
                          </a:solidFill>
                          <a:latin typeface="Agency FB" pitchFamily="34" charset="0"/>
                        </a:rPr>
                        <a:t>(Process Model)</a:t>
                      </a:r>
                      <a:endParaRPr lang="en-US" sz="2800" b="1" dirty="0">
                        <a:solidFill>
                          <a:srgbClr val="CC00CC"/>
                        </a:solidFill>
                        <a:latin typeface="Agency FB" pitchFamily="34" charset="0"/>
                      </a:endParaRPr>
                    </a:p>
                  </a:txBody>
                  <a:tcPr marT="45714" marB="4571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4024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sz="2800" dirty="0" smtClean="0"/>
                        <a:t>5.  Curriculum Structure/Layout (</a:t>
                      </a:r>
                      <a:r>
                        <a:rPr kumimoji="0" lang="en-US" sz="2800" b="1" kern="1200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Course Schedule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 marT="45714" marB="45714">
                    <a:solidFill>
                      <a:srgbClr val="00B050"/>
                    </a:solidFill>
                  </a:tcPr>
                </a:tc>
              </a:tr>
              <a:tr h="604024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sz="2800" dirty="0" smtClean="0"/>
                        <a:t>6.  Learning Experience/</a:t>
                      </a:r>
                      <a:r>
                        <a:rPr kumimoji="0" lang="en-US" sz="2800" b="1" kern="1200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Teaching Strategy</a:t>
                      </a:r>
                      <a:endParaRPr kumimoji="0" lang="en-US" sz="2800" b="1" kern="1200" dirty="0">
                        <a:solidFill>
                          <a:srgbClr val="002060"/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T="45714" marB="45714">
                    <a:solidFill>
                      <a:srgbClr val="92D050"/>
                    </a:solidFill>
                  </a:tcPr>
                </a:tc>
              </a:tr>
              <a:tr h="604024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sz="2800" dirty="0" smtClean="0"/>
                        <a:t>7. 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Arial Rounded MT Bold" pitchFamily="34" charset="0"/>
                        </a:rPr>
                        <a:t>Assessment Strategy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14" marB="45714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6172200"/>
            <a:ext cx="2590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Part of Ordinance! 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978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 smtClean="0"/>
              <a:t>DEPARTMENT OF HYDROLOGY, IIT, ROORKEE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M. Tech. (Hydrology)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u="sng" dirty="0" smtClean="0">
                <a:solidFill>
                  <a:srgbClr val="00B050"/>
                </a:solidFill>
                <a:latin typeface="Arial Black" pitchFamily="34" charset="0"/>
              </a:rPr>
              <a:t>Curriculum Structure</a:t>
            </a:r>
            <a:endParaRPr lang="en-US" b="1" u="sng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15401" name="Group 41"/>
          <p:cNvGraphicFramePr>
            <a:graphicFrameLocks noGrp="1"/>
          </p:cNvGraphicFramePr>
          <p:nvPr>
            <p:ph idx="1"/>
          </p:nvPr>
        </p:nvGraphicFramePr>
        <p:xfrm>
          <a:off x="304800" y="1676403"/>
          <a:ext cx="8229600" cy="4754877"/>
        </p:xfrm>
        <a:graphic>
          <a:graphicData uri="http://schemas.openxmlformats.org/drawingml/2006/table">
            <a:tbl>
              <a:tblPr/>
              <a:tblGrid>
                <a:gridCol w="685800"/>
                <a:gridCol w="6400800"/>
                <a:gridCol w="1143000"/>
              </a:tblGrid>
              <a:tr h="879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 Components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Credit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Advanced Course on Mathematics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 on Computer Applications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Departmental Core 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Courses on Major area of Specialization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Courses on Minor area of Specialization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Project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3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credit requirement for M. Tech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CC0099"/>
                </a:solidFill>
                <a:latin typeface="Arial Black" pitchFamily="34" charset="0"/>
              </a:rPr>
              <a:t>Course Schedule/</a:t>
            </a:r>
            <a:r>
              <a:rPr lang="en-US" sz="2800" b="1" dirty="0" smtClean="0">
                <a:latin typeface="Arial Black" pitchFamily="34" charset="0"/>
              </a:rPr>
              <a:t/>
            </a:r>
            <a:br>
              <a:rPr lang="en-US" sz="2800" b="1" dirty="0" smtClean="0">
                <a:latin typeface="Arial Black" pitchFamily="34" charset="0"/>
              </a:rPr>
            </a:br>
            <a:r>
              <a:rPr lang="en-US" sz="3200" b="1" dirty="0" smtClean="0">
                <a:latin typeface="Agency FB" pitchFamily="34" charset="0"/>
              </a:rPr>
              <a:t>Curricula lay-out for B.Sc. Fisheries (</a:t>
            </a:r>
            <a:r>
              <a:rPr lang="en-US" sz="3200" b="1" dirty="0" err="1" smtClean="0">
                <a:latin typeface="Agency FB" pitchFamily="34" charset="0"/>
              </a:rPr>
              <a:t>Hons</a:t>
            </a:r>
            <a:r>
              <a:rPr lang="en-US" sz="3200" b="1" dirty="0" smtClean="0">
                <a:latin typeface="Agency FB" pitchFamily="34" charset="0"/>
              </a:rPr>
              <a:t>.) degree: Level-1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1971" y="1459677"/>
          <a:ext cx="8889629" cy="5398323"/>
        </p:xfrm>
        <a:graphic>
          <a:graphicData uri="http://schemas.openxmlformats.org/presentationml/2006/ole">
            <p:oleObj spid="_x0000_s2050" name="Document" r:id="rId3" imgW="6627505" imgH="309876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375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CURRICULUM FORMAT: </a:t>
            </a:r>
            <a:r>
              <a:rPr lang="en-US" sz="3600" b="1" dirty="0" smtClean="0">
                <a:solidFill>
                  <a:srgbClr val="CC00CC"/>
                </a:solidFill>
                <a:latin typeface="Arial Black" pitchFamily="34" charset="0"/>
              </a:rPr>
              <a:t>Course Profile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752599"/>
          <a:ext cx="7010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Black" pitchFamily="34" charset="0"/>
                          <a:cs typeface="Aharoni" pitchFamily="2" charset="-79"/>
                        </a:rPr>
                        <a:t>Course Level: </a:t>
                      </a:r>
                      <a:r>
                        <a:rPr lang="en-US" sz="2800" b="1" dirty="0" smtClean="0">
                          <a:solidFill>
                            <a:srgbClr val="D60093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(Paragraph form)</a:t>
                      </a:r>
                      <a:endParaRPr lang="en-US" sz="2800" b="1" dirty="0">
                        <a:solidFill>
                          <a:srgbClr val="D60093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24" marB="45724"/>
                </a:tc>
              </a:tr>
              <a:tr h="609600">
                <a:tc>
                  <a:txBody>
                    <a:bodyPr/>
                    <a:lstStyle/>
                    <a:p>
                      <a:pPr marL="514350" indent="-514350">
                        <a:buFont typeface="Wingdings" pitchFamily="2" charset="2"/>
                        <a:buNone/>
                      </a:pPr>
                      <a:r>
                        <a:rPr lang="en-US" sz="2800" b="1" dirty="0" smtClean="0"/>
                        <a:t>1. Rationale</a:t>
                      </a:r>
                      <a:endParaRPr lang="en-US" sz="2800" b="1" dirty="0"/>
                    </a:p>
                  </a:txBody>
                  <a:tcPr marT="45724" marB="45724"/>
                </a:tc>
              </a:tr>
              <a:tr h="609600">
                <a:tc>
                  <a:txBody>
                    <a:bodyPr/>
                    <a:lstStyle/>
                    <a:p>
                      <a:pPr marL="514350" indent="-514350">
                        <a:buFont typeface="Wingdings" pitchFamily="2" charset="2"/>
                        <a:buNone/>
                      </a:pPr>
                      <a:r>
                        <a:rPr lang="en-US" sz="2800" b="1" dirty="0" smtClean="0"/>
                        <a:t>2. Objectives</a:t>
                      </a:r>
                      <a:endParaRPr lang="en-US" sz="2800" b="1" dirty="0"/>
                    </a:p>
                  </a:txBody>
                  <a:tcPr marT="45724" marB="45724"/>
                </a:tc>
              </a:tr>
              <a:tr h="609600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800" dirty="0" smtClean="0"/>
                        <a:t>3. Learning Outcomes</a:t>
                      </a:r>
                      <a:r>
                        <a:rPr lang="en-US" sz="2800" baseline="0" dirty="0" smtClean="0"/>
                        <a:t> (ILOs)</a:t>
                      </a:r>
                      <a:endParaRPr lang="en-US" sz="2800" dirty="0" smtClean="0"/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14350" indent="-514350">
                        <a:buFont typeface="Wingdings" pitchFamily="2" charset="2"/>
                        <a:buNone/>
                      </a:pPr>
                      <a:r>
                        <a:rPr lang="en-US" sz="2800" dirty="0" smtClean="0"/>
                        <a:t>4. Course Content (Resource) with References</a:t>
                      </a:r>
                      <a:endParaRPr lang="en-US" sz="2800" dirty="0"/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14350" indent="-514350">
                        <a:buFont typeface="Wingdings" pitchFamily="2" charset="2"/>
                        <a:buNone/>
                      </a:pPr>
                      <a:r>
                        <a:rPr lang="en-US" sz="2800" dirty="0" smtClean="0"/>
                        <a:t>5. Teaching Strategy/ Learning Experience</a:t>
                      </a:r>
                      <a:endParaRPr lang="en-US" sz="2800" dirty="0"/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14350" indent="-514350">
                        <a:buFont typeface="Wingdings" pitchFamily="2" charset="2"/>
                        <a:buNone/>
                      </a:pPr>
                      <a:r>
                        <a:rPr lang="en-US" sz="2800" dirty="0" smtClean="0"/>
                        <a:t>6. Assessment Strategy (ILOs)</a:t>
                      </a:r>
                      <a:endParaRPr lang="en-US" sz="2800" dirty="0"/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183563" cy="2127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5400" b="1" dirty="0" smtClean="0">
                <a:solidFill>
                  <a:srgbClr val="D60093"/>
                </a:solidFill>
                <a:latin typeface="Algerian" pitchFamily="82" charset="0"/>
              </a:rPr>
              <a:t>Concept of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b="1" dirty="0" smtClean="0">
                <a:solidFill>
                  <a:srgbClr val="D60093"/>
                </a:solidFill>
                <a:latin typeface="Algerian" pitchFamily="82" charset="0"/>
              </a:rPr>
              <a:t>Curriculum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1190C-8623-4D11-956D-7352CC627F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810000" y="438150"/>
            <a:ext cx="3733800" cy="762000"/>
          </a:xfrm>
          <a:prstGeom prst="leftArrowCallout">
            <a:avLst>
              <a:gd name="adj1" fmla="val 30685"/>
              <a:gd name="adj2" fmla="val 37060"/>
              <a:gd name="adj3" fmla="val 83958"/>
              <a:gd name="adj4" fmla="val 767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Linear Curriculum </a:t>
            </a:r>
          </a:p>
          <a:p>
            <a:pPr algn="ctr"/>
            <a:r>
              <a:rPr lang="en-US" sz="2000" b="1"/>
              <a:t>Design?</a:t>
            </a:r>
            <a:endParaRPr lang="en-AU" sz="2000" b="1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143108" y="1071546"/>
            <a:ext cx="0" cy="500066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14425" y="214290"/>
            <a:ext cx="1985963" cy="83028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78000" tIns="154800" rIns="378000" bIns="154800"/>
          <a:lstStyle/>
          <a:p>
            <a:pPr algn="ctr"/>
            <a:r>
              <a:rPr lang="en-US" sz="1800" b="1" dirty="0" smtClean="0"/>
              <a:t>Rationale/ </a:t>
            </a:r>
          </a:p>
          <a:p>
            <a:pPr algn="ctr"/>
            <a:r>
              <a:rPr lang="en-US" sz="1800" b="1" dirty="0" smtClean="0"/>
              <a:t>Description</a:t>
            </a:r>
            <a:endParaRPr lang="en-AU" sz="1800" b="1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30300" y="1177925"/>
            <a:ext cx="1985963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78000" tIns="154800" rIns="378000" bIns="154800"/>
          <a:lstStyle/>
          <a:p>
            <a:pPr algn="ctr"/>
            <a:r>
              <a:rPr lang="en-US" sz="1800" b="1" dirty="0"/>
              <a:t>Aim</a:t>
            </a:r>
            <a:endParaRPr lang="en-AU" sz="1800" b="1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2976" y="3286124"/>
            <a:ext cx="1985963" cy="596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78000" tIns="154800" rIns="378000" bIns="154800"/>
          <a:lstStyle/>
          <a:p>
            <a:pPr algn="ctr"/>
            <a:r>
              <a:rPr lang="en-US" sz="2800" b="1" dirty="0">
                <a:solidFill>
                  <a:srgbClr val="CC00CC"/>
                </a:solidFill>
                <a:latin typeface="Arial Black" pitchFamily="34" charset="0"/>
              </a:rPr>
              <a:t>Content</a:t>
            </a:r>
            <a:endParaRPr lang="en-AU" sz="2800" b="1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4282" y="1928802"/>
            <a:ext cx="3733800" cy="121444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78000" tIns="154800" rIns="378000" bIns="154800"/>
          <a:lstStyle/>
          <a:p>
            <a:pPr algn="ctr"/>
            <a:r>
              <a:rPr lang="en-US" sz="1800" b="1" dirty="0"/>
              <a:t>Desired Learning </a:t>
            </a:r>
            <a:r>
              <a:rPr lang="en-US" sz="1800" b="1" dirty="0" smtClean="0"/>
              <a:t>Outcomes </a:t>
            </a:r>
          </a:p>
          <a:p>
            <a:pPr algn="ctr"/>
            <a:r>
              <a:rPr lang="en-US" sz="1800" b="1" dirty="0" smtClean="0"/>
              <a:t>Griffith Graduate Attributes </a:t>
            </a:r>
          </a:p>
          <a:p>
            <a:pPr algn="ctr"/>
            <a:r>
              <a:rPr lang="en-US" sz="1400" b="1" dirty="0" smtClean="0"/>
              <a:t>(Discipline knowledge and skills </a:t>
            </a:r>
          </a:p>
          <a:p>
            <a:pPr algn="ctr"/>
            <a:r>
              <a:rPr lang="en-US" sz="1400" b="1" dirty="0" smtClean="0"/>
              <a:t>+ generic skills)</a:t>
            </a:r>
          </a:p>
          <a:p>
            <a:pPr algn="ctr"/>
            <a:endParaRPr lang="en-AU" sz="1800" b="1" dirty="0"/>
          </a:p>
        </p:txBody>
      </p:sp>
      <p:sp>
        <p:nvSpPr>
          <p:cNvPr id="15366" name="Text Box 6"/>
          <p:cNvSpPr txBox="1">
            <a:spLocks noChangeAspect="1" noChangeArrowheads="1"/>
          </p:cNvSpPr>
          <p:nvPr/>
        </p:nvSpPr>
        <p:spPr bwMode="auto">
          <a:xfrm>
            <a:off x="500034" y="4143380"/>
            <a:ext cx="3352800" cy="963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78000" tIns="154800" rIns="378000" bIns="154800"/>
          <a:lstStyle/>
          <a:p>
            <a:pPr algn="ctr"/>
            <a:r>
              <a:rPr lang="en-US" sz="1800" b="1"/>
              <a:t>Organisation &amp; Teaching </a:t>
            </a:r>
          </a:p>
          <a:p>
            <a:pPr algn="ctr"/>
            <a:r>
              <a:rPr lang="en-US" sz="1800" b="1"/>
              <a:t>Strategies</a:t>
            </a:r>
            <a:endParaRPr lang="en-AU" sz="18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2976" y="5214950"/>
            <a:ext cx="1985963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78000" tIns="154800" rIns="378000" bIns="154800"/>
          <a:lstStyle/>
          <a:p>
            <a:pPr algn="ctr"/>
            <a:r>
              <a:rPr lang="en-US" sz="1800" b="1"/>
              <a:t>Assessment</a:t>
            </a:r>
            <a:endParaRPr lang="en-AU" sz="1800" b="1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85786" y="5929330"/>
            <a:ext cx="2743200" cy="809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78000" tIns="154800" rIns="378000" bIns="154800"/>
          <a:lstStyle/>
          <a:p>
            <a:pPr algn="ctr"/>
            <a:r>
              <a:rPr lang="en-US" sz="1800" b="1" dirty="0"/>
              <a:t>Texts &amp; </a:t>
            </a:r>
          </a:p>
          <a:p>
            <a:pPr algn="ctr"/>
            <a:r>
              <a:rPr lang="en-US" sz="1800" b="1" dirty="0"/>
              <a:t>Supporting Materials</a:t>
            </a:r>
            <a:endParaRPr lang="en-AU" sz="1800" b="1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28926" y="3214686"/>
            <a:ext cx="6083300" cy="1524000"/>
            <a:chOff x="1352" y="1824"/>
            <a:chExt cx="3832" cy="960"/>
          </a:xfrm>
        </p:grpSpPr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>
              <a:off x="1352" y="2310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15373" name="Text Box 13"/>
            <p:cNvSpPr txBox="1">
              <a:spLocks noChangeAspect="1" noChangeArrowheads="1"/>
            </p:cNvSpPr>
            <p:nvPr/>
          </p:nvSpPr>
          <p:spPr bwMode="auto">
            <a:xfrm>
              <a:off x="2112" y="1824"/>
              <a:ext cx="3072" cy="9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78000" tIns="154800" rIns="378000" bIns="154800"/>
            <a:lstStyle/>
            <a:p>
              <a:pPr marL="457200" indent="-457200"/>
              <a:r>
                <a:rPr lang="en-US" b="1"/>
                <a:t>Context:</a:t>
              </a:r>
            </a:p>
            <a:p>
              <a:pPr marL="457200" indent="-457200">
                <a:buFontTx/>
                <a:buAutoNum type="arabicPeriod"/>
              </a:pPr>
              <a:r>
                <a:rPr lang="en-US" sz="1800" b="1"/>
                <a:t>Your teaching team (esp. you)</a:t>
              </a:r>
            </a:p>
            <a:p>
              <a:pPr marL="457200" indent="-457200">
                <a:buFontTx/>
                <a:buAutoNum type="arabicPeriod"/>
              </a:pPr>
              <a:r>
                <a:rPr lang="en-US" sz="1800" b="1"/>
                <a:t>Your Students</a:t>
              </a:r>
            </a:p>
            <a:p>
              <a:pPr marL="457200" indent="-457200">
                <a:buFontTx/>
                <a:buAutoNum type="arabicPeriod"/>
              </a:pPr>
              <a:r>
                <a:rPr lang="en-US" sz="1800" b="1"/>
                <a:t>Your Teaching Environment</a:t>
              </a:r>
              <a:endParaRPr lang="en-AU" sz="1800" b="1"/>
            </a:p>
          </p:txBody>
        </p:sp>
      </p:grp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867400" y="63246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dirty="0">
                <a:latin typeface="Arial" charset="0"/>
                <a:cs typeface="Times New Roman" charset="0"/>
              </a:rPr>
              <a:t>©</a:t>
            </a:r>
            <a:r>
              <a:rPr lang="en-US" sz="1200" dirty="0"/>
              <a:t> Duncan D </a:t>
            </a:r>
            <a:r>
              <a:rPr lang="en-US" sz="1200" dirty="0" err="1" smtClean="0"/>
              <a:t>Nulty</a:t>
            </a:r>
            <a:r>
              <a:rPr lang="en-US" sz="1200" dirty="0" smtClean="0"/>
              <a:t>, Griffith University, AU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Curriculum FORMAT </a:t>
            </a:r>
            <a:r>
              <a:rPr lang="en-US" sz="3200" b="1" dirty="0" smtClean="0"/>
              <a:t>:</a:t>
            </a:r>
            <a:r>
              <a:rPr lang="en-US" sz="3200" b="1" dirty="0" smtClean="0">
                <a:solidFill>
                  <a:srgbClr val="D60093"/>
                </a:solidFill>
                <a:latin typeface="Arial" pitchFamily="34" charset="0"/>
                <a:ea typeface="+mn-ea"/>
                <a:cs typeface="Arial" pitchFamily="34" charset="0"/>
              </a:rPr>
              <a:t>Course Profile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D60093"/>
                </a:solidFill>
                <a:latin typeface="Agency FB" pitchFamily="34" charset="0"/>
                <a:ea typeface="+mn-ea"/>
                <a:cs typeface="Aharoni" pitchFamily="2" charset="-79"/>
              </a:rPr>
              <a:t>(Matrix Form)</a:t>
            </a:r>
          </a:p>
        </p:txBody>
      </p:sp>
      <p:graphicFrame>
        <p:nvGraphicFramePr>
          <p:cNvPr id="61650" name="Group 210"/>
          <p:cNvGraphicFramePr>
            <a:graphicFrameLocks noGrp="1"/>
          </p:cNvGraphicFramePr>
          <p:nvPr/>
        </p:nvGraphicFramePr>
        <p:xfrm>
          <a:off x="267292" y="1025058"/>
          <a:ext cx="9546632" cy="5748720"/>
        </p:xfrm>
        <a:graphic>
          <a:graphicData uri="http://schemas.openxmlformats.org/drawingml/2006/table">
            <a:tbl>
              <a:tblPr/>
              <a:tblGrid>
                <a:gridCol w="2094908"/>
                <a:gridCol w="3245127"/>
                <a:gridCol w="2301597"/>
                <a:gridCol w="1905000"/>
              </a:tblGrid>
              <a:tr h="509537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Course Title: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Course ID: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537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Rationale: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02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Objectives:  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familiarize the students with different groups of invertebrates  xxx 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38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Learning Outcomes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(SLOs)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Teaching Strategy/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Learning Experience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Assessment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Strategy of  SLOs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36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98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General survey and classification of animals up to …..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22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……..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Functional morphology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…….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7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……..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Ch-3: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47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12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9537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Teaching/Learning Resources/References:  …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Optional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 part of syllabus)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68707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0000CC"/>
                </a:solidFill>
              </a:rPr>
              <a:t>Learning Outcomes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181975" cy="3857625"/>
          </a:xfrm>
          <a:solidFill>
            <a:srgbClr val="FFCC0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660033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sz="2900" dirty="0">
                <a:solidFill>
                  <a:srgbClr val="660033"/>
                </a:solidFill>
              </a:rPr>
              <a:t>	           </a:t>
            </a:r>
            <a:r>
              <a:rPr lang="en-US" sz="6100" b="1" dirty="0">
                <a:solidFill>
                  <a:srgbClr val="0000FF"/>
                </a:solidFill>
              </a:rPr>
              <a:t>Students  will</a:t>
            </a:r>
            <a:r>
              <a:rPr lang="en-US" sz="6200" b="1" dirty="0">
                <a:solidFill>
                  <a:srgbClr val="0000FF"/>
                </a:solidFill>
              </a:rPr>
              <a:t> </a:t>
            </a:r>
            <a:r>
              <a:rPr lang="en-US" sz="6200" b="1" dirty="0" smtClean="0">
                <a:solidFill>
                  <a:srgbClr val="0000FF"/>
                </a:solidFill>
              </a:rPr>
              <a:t>….</a:t>
            </a:r>
            <a:endParaRPr lang="en-US" sz="62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r>
              <a:rPr lang="en-US" sz="6200" dirty="0">
                <a:solidFill>
                  <a:srgbClr val="000099"/>
                </a:solidFill>
              </a:rPr>
              <a:t>  </a:t>
            </a:r>
            <a:r>
              <a:rPr lang="en-US" sz="6600" b="1" u="sng" dirty="0">
                <a:solidFill>
                  <a:srgbClr val="000099"/>
                </a:solidFill>
              </a:rPr>
              <a:t>DO</a:t>
            </a:r>
            <a:r>
              <a:rPr lang="en-US" sz="7300" dirty="0"/>
              <a:t> </a:t>
            </a:r>
            <a:r>
              <a:rPr lang="en-US" sz="7300" dirty="0" smtClean="0"/>
              <a:t>   </a:t>
            </a:r>
            <a:r>
              <a:rPr lang="en-US" sz="6600" b="1" u="dbl" dirty="0" smtClean="0">
                <a:solidFill>
                  <a:schemeClr val="accent5">
                    <a:lumMod val="25000"/>
                  </a:schemeClr>
                </a:solidFill>
              </a:rPr>
              <a:t>WHAT</a:t>
            </a:r>
            <a:r>
              <a:rPr lang="en-US" sz="7300" dirty="0" smtClean="0"/>
              <a:t> </a:t>
            </a:r>
            <a:r>
              <a:rPr lang="en-US" sz="7300" dirty="0">
                <a:solidFill>
                  <a:srgbClr val="6600CC"/>
                </a:solidFill>
              </a:rPr>
              <a:t>(how)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/>
          <a:lstStyle/>
          <a:p>
            <a:pPr eaLnBrk="1" hangingPunct="1"/>
            <a:r>
              <a:rPr lang="en-US" sz="3600" b="1" smtClean="0"/>
              <a:t>CURRICULUM FORMAT (Example)</a:t>
            </a:r>
          </a:p>
        </p:txBody>
      </p:sp>
      <p:graphicFrame>
        <p:nvGraphicFramePr>
          <p:cNvPr id="61650" name="Group 210"/>
          <p:cNvGraphicFramePr>
            <a:graphicFrameLocks noGrp="1"/>
          </p:cNvGraphicFramePr>
          <p:nvPr/>
        </p:nvGraphicFramePr>
        <p:xfrm>
          <a:off x="121916" y="1295400"/>
          <a:ext cx="8839199" cy="5033969"/>
        </p:xfrm>
        <a:graphic>
          <a:graphicData uri="http://schemas.openxmlformats.org/drawingml/2006/table">
            <a:tbl>
              <a:tblPr/>
              <a:tblGrid>
                <a:gridCol w="2859741"/>
                <a:gridCol w="2474259"/>
                <a:gridCol w="1600200"/>
                <a:gridCol w="1904999"/>
              </a:tblGrid>
              <a:tr h="434399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Course Title: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Course ID: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99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Rationale: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51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Objectives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 …..…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39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Learning  outcomes (ILOs)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Course content/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Learning experience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Teaching strategy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Assessment strategy of ILOs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27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11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(a) Identify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quality issues &amp; related methods and (b)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develop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tools for QA: (CAP)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Quality assurance issues in higher education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Lecture, discussion &amp; group exercise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 Q/A, test, assignment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083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(a)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Aware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about ethics, roles and duties of  faculties: (CA)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Professional roles, duties and qualities of university teachers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Lecture &amp; group discussion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 Q/A,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25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b="1" smtClean="0"/>
              <a:t>CURRICULUM FORMAT (Example contd..)</a:t>
            </a:r>
          </a:p>
        </p:txBody>
      </p:sp>
      <p:graphicFrame>
        <p:nvGraphicFramePr>
          <p:cNvPr id="61650" name="Group 210"/>
          <p:cNvGraphicFramePr>
            <a:graphicFrameLocks noGrp="1"/>
          </p:cNvGraphicFramePr>
          <p:nvPr/>
        </p:nvGraphicFramePr>
        <p:xfrm>
          <a:off x="152400" y="1268413"/>
          <a:ext cx="8763000" cy="5103800"/>
        </p:xfrm>
        <a:graphic>
          <a:graphicData uri="http://schemas.openxmlformats.org/drawingml/2006/table">
            <a:tbl>
              <a:tblPr/>
              <a:tblGrid>
                <a:gridCol w="2835089"/>
                <a:gridCol w="2835089"/>
                <a:gridCol w="1546411"/>
                <a:gridCol w="1546411"/>
              </a:tblGrid>
              <a:tr h="127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2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Objectives/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Learning outcomes (SLOs)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Course content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Teaching strategy/ Learning experience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Assessment strategy of SLOs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79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(a)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Determine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assessment goals, (b)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identify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strategies, (c)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prepare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tools and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d)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assign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score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correctly(CP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Assessment of learning: Goals, tools and 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Lecture, exercise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Quiz, test, assignment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0178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(a)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Define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curriculum, </a:t>
                      </a:r>
                      <a:b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(b)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explain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models &amp; procedures of CD; </a:t>
                      </a:r>
                      <a:b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(c)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prepare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&amp; (d) </a:t>
                      </a: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evaluate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curriculum. (CAP)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Curriculum: concept, models and format; procedures of curriculum development &amp; 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Lecture, exercise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Quiz, test, assignment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239000" cy="175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dirty="0" smtClean="0">
                <a:solidFill>
                  <a:srgbClr val="FFFF00"/>
                </a:solidFill>
                <a:latin typeface="Algerian" pitchFamily="82" charset="0"/>
              </a:rPr>
              <a:t>Curriculum </a:t>
            </a:r>
            <a:r>
              <a:rPr lang="en-US" sz="5400" dirty="0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Algerian" pitchFamily="82" charset="0"/>
              </a:rPr>
              <a:t>Process</a:t>
            </a:r>
            <a:endParaRPr lang="en-US" sz="5400" dirty="0">
              <a:solidFill>
                <a:srgbClr val="FFFF00"/>
              </a:solidFill>
              <a:latin typeface="Algerian" pitchFamily="8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057400" y="3886200"/>
          <a:ext cx="5486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080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1690688"/>
            <a:ext cx="784860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000" b="1" dirty="0">
                <a:ea typeface="Times New Roman" pitchFamily="18" charset="0"/>
              </a:rPr>
              <a:t> </a:t>
            </a:r>
            <a:r>
              <a:rPr lang="en-US" sz="2400" b="1" dirty="0">
                <a:ea typeface="Times New Roman" pitchFamily="18" charset="0"/>
              </a:rPr>
              <a:t>Formation of </a:t>
            </a:r>
            <a:r>
              <a:rPr lang="en-US" sz="2400" b="1" dirty="0">
                <a:solidFill>
                  <a:srgbClr val="D60093"/>
                </a:solidFill>
                <a:ea typeface="Times New Roman" pitchFamily="18" charset="0"/>
              </a:rPr>
              <a:t>Curriculum Development Team</a:t>
            </a:r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Subject Matter Specialists (internal and External)</a:t>
            </a:r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Curriculum Specialists</a:t>
            </a:r>
            <a:endParaRPr lang="en-US" sz="2400" dirty="0"/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Dean, Head of the Department</a:t>
            </a:r>
            <a:endParaRPr lang="en-US" sz="2400" dirty="0"/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Student representatives/Alumni</a:t>
            </a:r>
            <a:endParaRPr lang="en-US" sz="2400" dirty="0"/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Employer Representatives</a:t>
            </a:r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UGC Representative</a:t>
            </a:r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Prominent Scholars</a:t>
            </a:r>
            <a:endParaRPr lang="en-US" sz="2400" dirty="0"/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Registered Graduate/Senate Members</a:t>
            </a:r>
            <a:endParaRPr lang="en-US" sz="2400" dirty="0"/>
          </a:p>
          <a:p>
            <a:pPr marL="860425" indent="-287338" eaLnBrk="0" hangingPunct="0"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ea typeface="Times New Roman" pitchFamily="18" charset="0"/>
              </a:rPr>
              <a:t>Parents/Community Representatives</a:t>
            </a:r>
          </a:p>
          <a:p>
            <a:pPr marL="287338" indent="-287338" eaLnBrk="0" hangingPunct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b="1" dirty="0">
                <a:ea typeface="Times New Roman" pitchFamily="18" charset="0"/>
              </a:rPr>
              <a:t>Needs Assessment/Situation Analysis</a:t>
            </a:r>
            <a:endParaRPr lang="en-US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080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848600" cy="49530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Determine Aims (</a:t>
            </a:r>
            <a:r>
              <a:rPr lang="en-US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Vision &amp; Mission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en-US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Objectives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Formulate the </a:t>
            </a:r>
            <a:r>
              <a:rPr lang="en-US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objectives in behavioral terms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(Cognitive, Affective, Psychomotor domain)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Developing learning outcomes (Cognitive, Affective, Psychomotor domain)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Content selection (considering the relevant principles and Maxims)</a:t>
            </a:r>
          </a:p>
          <a:p>
            <a:r>
              <a:rPr lang="en-US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Content Organization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(considering relevant principles and Maxims)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Guidelines for the Instructional Materials Developers/ writers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08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		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(contd.)</a:t>
            </a:r>
            <a:endParaRPr lang="en-US" sz="2400" dirty="0"/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/>
          <a:lstStyle/>
          <a:p>
            <a:pPr>
              <a:buClr>
                <a:srgbClr val="D34817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Selection of 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Instructional Strategies</a:t>
            </a:r>
          </a:p>
          <a:p>
            <a:pPr>
              <a:buClr>
                <a:srgbClr val="D34817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Teaching Aids/Planned Activities (Learning experiences)</a:t>
            </a:r>
          </a:p>
          <a:p>
            <a:pPr>
              <a:buClr>
                <a:srgbClr val="D34817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Selection of Student 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Assessment Techniques</a:t>
            </a:r>
          </a:p>
          <a:p>
            <a:pPr>
              <a:buClr>
                <a:srgbClr val="D34817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Draft Curriculum Evaluation: Piloting/Rationale Evaluation/ Seminar/ Online/others</a:t>
            </a:r>
          </a:p>
          <a:p>
            <a:pPr>
              <a:buClr>
                <a:srgbClr val="D34817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Modification of the Draft Curriculum</a:t>
            </a:r>
          </a:p>
          <a:p>
            <a:pPr>
              <a:buClr>
                <a:srgbClr val="D34817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lgerian" pitchFamily="82" charset="0"/>
                <a:cs typeface="Arial" pitchFamily="34" charset="0"/>
              </a:rPr>
              <a:t>Final Curriculum</a:t>
            </a:r>
            <a:endParaRPr lang="en-US" sz="2800" b="1" dirty="0" smtClean="0">
              <a:latin typeface="Algerian" pitchFamily="8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84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45720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Teachers’ Training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Administrative supports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Infrastructural facilities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Educational Facilities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Lab Facilities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Internship</a:t>
            </a:r>
          </a:p>
          <a:p>
            <a:pP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Monitoring and Formative Assessment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(For Renew and Modification)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The Word:  Curriculum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3886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Latin: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CC0099"/>
                </a:solidFill>
              </a:rPr>
              <a:t>Currere</a:t>
            </a:r>
            <a:r>
              <a:rPr lang="en-US" sz="3200" dirty="0" smtClean="0">
                <a:solidFill>
                  <a:srgbClr val="CC0099"/>
                </a:solidFill>
              </a:rPr>
              <a:t> </a:t>
            </a:r>
            <a:r>
              <a:rPr lang="en-US" sz="3200" dirty="0" smtClean="0"/>
              <a:t>means to run or running track</a:t>
            </a:r>
          </a:p>
          <a:p>
            <a:pPr eaLnBrk="1" hangingPunct="1"/>
            <a:r>
              <a:rPr lang="en-US" sz="3200" b="1" dirty="0" smtClean="0"/>
              <a:t>Scotland 1603: </a:t>
            </a:r>
            <a:r>
              <a:rPr lang="en-US" sz="3200" dirty="0" smtClean="0"/>
              <a:t>Carriage way, road</a:t>
            </a:r>
          </a:p>
          <a:p>
            <a:pPr eaLnBrk="1" hangingPunct="1"/>
            <a:r>
              <a:rPr lang="en-US" sz="3200" b="1" dirty="0" smtClean="0"/>
              <a:t>United States 1906: </a:t>
            </a:r>
            <a:r>
              <a:rPr lang="en-US" sz="3200" dirty="0" smtClean="0"/>
              <a:t>Course of study</a:t>
            </a:r>
          </a:p>
          <a:p>
            <a:pPr eaLnBrk="1" hangingPunct="1"/>
            <a:r>
              <a:rPr lang="en-US" sz="3200" b="1" dirty="0" smtClean="0"/>
              <a:t>United States 1940</a:t>
            </a:r>
            <a:r>
              <a:rPr lang="en-US" sz="3200" dirty="0" smtClean="0"/>
              <a:t>: </a:t>
            </a:r>
            <a:r>
              <a:rPr lang="en-US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3200" dirty="0" smtClean="0"/>
              <a:t> for learning (study) </a:t>
            </a:r>
          </a:p>
        </p:txBody>
      </p:sp>
      <p:pic>
        <p:nvPicPr>
          <p:cNvPr id="47108" name="Picture 4" descr="C:\Documents and Settings\Deb\Application Data\Microsoft\Media Catalog\Downloaded Clips\cl25\j009328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10000"/>
            <a:ext cx="46720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153400" cy="2133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5400" b="1" smtClean="0">
                <a:solidFill>
                  <a:srgbClr val="D60093"/>
                </a:solidFill>
                <a:latin typeface="Algerian" pitchFamily="82" charset="0"/>
              </a:rPr>
              <a:t>Curriculum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b="1" smtClean="0">
                <a:solidFill>
                  <a:srgbClr val="D60093"/>
                </a:solidFill>
                <a:latin typeface="Algerian" pitchFamily="82" charset="0"/>
              </a:rPr>
              <a:t>Evaluation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91693-2EA3-4F94-91E4-5861653EF0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marL="536575" indent="-536575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Curriculum Review for QA &amp; Accreditation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48600" cy="4495800"/>
          </a:xfrm>
        </p:spPr>
        <p:txBody>
          <a:bodyPr rtlCol="0">
            <a:normAutofit fontScale="40000" lnSpcReduction="20000"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Effectiveness of Curriculum in achieving the </a:t>
            </a:r>
            <a:r>
              <a:rPr lang="en-US" sz="7000" b="1" dirty="0" smtClean="0">
                <a:solidFill>
                  <a:srgbClr val="C00000"/>
                </a:solidFill>
                <a:latin typeface="Arial Narrow" pitchFamily="34" charset="0"/>
              </a:rPr>
              <a:t>Learning Outcomes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Programs are at a Suitable Academic </a:t>
            </a:r>
            <a:r>
              <a:rPr lang="en-US" sz="7000" b="1" dirty="0" smtClean="0">
                <a:solidFill>
                  <a:srgbClr val="C00000"/>
                </a:solidFill>
                <a:latin typeface="Arial Narrow" pitchFamily="34" charset="0"/>
              </a:rPr>
              <a:t>Level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Curriculum facilitates Progress to </a:t>
            </a:r>
            <a:r>
              <a:rPr lang="en-US" sz="7000" b="1" dirty="0" smtClean="0">
                <a:solidFill>
                  <a:srgbClr val="C00000"/>
                </a:solidFill>
                <a:latin typeface="Arial Narrow" pitchFamily="34" charset="0"/>
              </a:rPr>
              <a:t>Employment</a:t>
            </a: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  and/ or </a:t>
            </a:r>
            <a:r>
              <a:rPr lang="en-US" sz="7000" b="1" dirty="0" smtClean="0">
                <a:solidFill>
                  <a:srgbClr val="C00000"/>
                </a:solidFill>
                <a:latin typeface="Arial Narrow" pitchFamily="34" charset="0"/>
              </a:rPr>
              <a:t>Further Study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7000" b="1" dirty="0">
                <a:solidFill>
                  <a:srgbClr val="009900"/>
                </a:solidFill>
                <a:latin typeface="Arial Narrow" pitchFamily="34" charset="0"/>
              </a:rPr>
              <a:t>How often </a:t>
            </a:r>
            <a:r>
              <a:rPr lang="en-US" sz="7000" dirty="0">
                <a:solidFill>
                  <a:srgbClr val="009900"/>
                </a:solidFill>
                <a:latin typeface="Arial Narrow" pitchFamily="34" charset="0"/>
              </a:rPr>
              <a:t>the Curriculum is </a:t>
            </a:r>
            <a:r>
              <a:rPr lang="en-US" sz="7000" b="1" dirty="0">
                <a:solidFill>
                  <a:srgbClr val="C00000"/>
                </a:solidFill>
                <a:latin typeface="Arial Narrow" pitchFamily="34" charset="0"/>
              </a:rPr>
              <a:t>Reviewed</a:t>
            </a:r>
            <a:r>
              <a:rPr lang="en-US" sz="7000" dirty="0">
                <a:solidFill>
                  <a:srgbClr val="009900"/>
                </a:solidFill>
                <a:latin typeface="Arial Narrow" pitchFamily="34" charset="0"/>
              </a:rPr>
              <a:t> by the </a:t>
            </a: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Dept</a:t>
            </a:r>
            <a:r>
              <a:rPr lang="en-US" sz="7000" dirty="0">
                <a:solidFill>
                  <a:srgbClr val="009900"/>
                </a:solidFill>
                <a:latin typeface="Arial Narrow" pitchFamily="34" charset="0"/>
              </a:rPr>
              <a:t>.?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How </a:t>
            </a:r>
            <a:r>
              <a:rPr lang="en-US" sz="7000" b="1" dirty="0">
                <a:solidFill>
                  <a:srgbClr val="C00000"/>
                </a:solidFill>
                <a:latin typeface="Arial Narrow" pitchFamily="34" charset="0"/>
              </a:rPr>
              <a:t>Student Feedback</a:t>
            </a:r>
            <a:r>
              <a:rPr lang="en-US" sz="7000" dirty="0">
                <a:solidFill>
                  <a:srgbClr val="009900"/>
                </a:solidFill>
                <a:latin typeface="Arial Narrow" pitchFamily="34" charset="0"/>
              </a:rPr>
              <a:t>, Comments from </a:t>
            </a: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Examiners </a:t>
            </a:r>
            <a:r>
              <a:rPr lang="en-US" sz="7000" dirty="0">
                <a:solidFill>
                  <a:srgbClr val="009900"/>
                </a:solidFill>
                <a:latin typeface="Arial Narrow" pitchFamily="34" charset="0"/>
              </a:rPr>
              <a:t>and Employer Views are taken into </a:t>
            </a: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account </a:t>
            </a:r>
            <a:r>
              <a:rPr lang="en-US" sz="7000" dirty="0">
                <a:solidFill>
                  <a:srgbClr val="009900"/>
                </a:solidFill>
                <a:latin typeface="Arial Narrow" pitchFamily="34" charset="0"/>
              </a:rPr>
              <a:t>in Reviewing Curriculum</a:t>
            </a:r>
            <a:r>
              <a:rPr lang="en-US" sz="7000" dirty="0" smtClean="0">
                <a:solidFill>
                  <a:srgbClr val="009900"/>
                </a:solidFill>
                <a:latin typeface="Arial Narrow" pitchFamily="34" charset="0"/>
              </a:rPr>
              <a:t>?</a:t>
            </a:r>
            <a:endParaRPr lang="en-US" sz="2800" i="1" dirty="0" smtClean="0">
              <a:latin typeface="Arial Narrow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7A549CC-1F79-49B7-A396-D8D0BEC302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Curriculum Standards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839200" cy="4906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b="1" dirty="0" smtClean="0">
                <a:solidFill>
                  <a:srgbClr val="CC00FF"/>
                </a:solidFill>
              </a:rPr>
              <a:t>Standard 1-1: </a:t>
            </a:r>
            <a:r>
              <a:rPr lang="en-US" sz="2800" dirty="0" smtClean="0"/>
              <a:t>The curriculum must be </a:t>
            </a:r>
            <a:r>
              <a:rPr lang="en-US" sz="2800" b="1" dirty="0" smtClean="0">
                <a:solidFill>
                  <a:srgbClr val="C00000"/>
                </a:solidFill>
              </a:rPr>
              <a:t>consistent</a:t>
            </a:r>
            <a:r>
              <a:rPr lang="en-US" sz="2800" dirty="0" smtClean="0"/>
              <a:t> and support the program’s documented </a:t>
            </a:r>
            <a:r>
              <a:rPr lang="en-US" sz="2800" dirty="0" smtClean="0">
                <a:solidFill>
                  <a:srgbClr val="C00000"/>
                </a:solidFill>
              </a:rPr>
              <a:t>objectives (</a:t>
            </a:r>
            <a:r>
              <a:rPr lang="en-US" sz="2800" b="1" i="1" dirty="0" smtClean="0">
                <a:solidFill>
                  <a:srgbClr val="C00000"/>
                </a:solidFill>
              </a:rPr>
              <a:t>Alignment</a:t>
            </a:r>
            <a:r>
              <a:rPr lang="en-US" sz="2800" dirty="0" smtClean="0">
                <a:solidFill>
                  <a:srgbClr val="C00000"/>
                </a:solidFill>
              </a:rPr>
              <a:t>).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sz="2800" b="1" i="1" dirty="0" smtClean="0"/>
              <a:t>Meeting Standard 1-1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Describe how the program content  (courses) meets the program objectives</a:t>
            </a:r>
          </a:p>
          <a:p>
            <a:pPr eaLnBrk="1" hangingPunct="1"/>
            <a:r>
              <a:rPr lang="en-US" sz="2800" dirty="0" smtClean="0"/>
              <a:t>Complete the matrix shown in Table 1.1 linking courses to program outcomes. List the courses and tick against relevant outcomes.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 smtClean="0"/>
              <a:t>Meeting Standard 1-1: </a:t>
            </a:r>
            <a:r>
              <a:rPr lang="en-US" sz="3200" smtClean="0">
                <a:solidFill>
                  <a:srgbClr val="C00000"/>
                </a:solidFill>
              </a:rPr>
              <a:t>(</a:t>
            </a:r>
            <a:r>
              <a:rPr lang="en-US" sz="3200" b="1" i="1" smtClean="0">
                <a:solidFill>
                  <a:srgbClr val="C00000"/>
                </a:solidFill>
              </a:rPr>
              <a:t>Alignment</a:t>
            </a:r>
            <a:r>
              <a:rPr lang="en-US" sz="3200" smtClean="0">
                <a:solidFill>
                  <a:srgbClr val="C00000"/>
                </a:solidFill>
              </a:rPr>
              <a:t>)</a:t>
            </a:r>
            <a:endParaRPr lang="en-US" sz="3200" b="1" smtClean="0"/>
          </a:p>
        </p:txBody>
      </p:sp>
      <p:graphicFrame>
        <p:nvGraphicFramePr>
          <p:cNvPr id="385122" name="Group 98"/>
          <p:cNvGraphicFramePr>
            <a:graphicFrameLocks noGrp="1"/>
          </p:cNvGraphicFramePr>
          <p:nvPr>
            <p:ph type="tbl" idx="1"/>
          </p:nvPr>
        </p:nvGraphicFramePr>
        <p:xfrm>
          <a:off x="533400" y="1506538"/>
          <a:ext cx="8153399" cy="4269849"/>
        </p:xfrm>
        <a:graphic>
          <a:graphicData uri="http://schemas.openxmlformats.org/drawingml/2006/table">
            <a:tbl>
              <a:tblPr/>
              <a:tblGrid>
                <a:gridCol w="3809405"/>
                <a:gridCol w="729460"/>
                <a:gridCol w="648409"/>
                <a:gridCol w="567358"/>
                <a:gridCol w="648409"/>
                <a:gridCol w="648409"/>
                <a:gridCol w="567358"/>
                <a:gridCol w="534591"/>
              </a:tblGrid>
              <a:tr h="4609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Courses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Groups of Courses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Program Objectives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218" name="Rectangle 99"/>
          <p:cNvSpPr>
            <a:spLocks noChangeArrowheads="1"/>
          </p:cNvSpPr>
          <p:nvPr/>
        </p:nvSpPr>
        <p:spPr bwMode="auto">
          <a:xfrm>
            <a:off x="1981200" y="6019800"/>
            <a:ext cx="51816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folHlink"/>
                </a:solidFill>
                <a:latin typeface="Calibri" pitchFamily="34" charset="0"/>
              </a:rPr>
              <a:t>Courses Vs. Program Outcomes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B34EC6-B821-4936-9F7B-B7141BDEFC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</a:rPr>
              <a:t>Curriculum Standards</a:t>
            </a:r>
            <a:endParaRPr lang="en-US" sz="4000" b="1" i="1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2800" b="1" smtClean="0">
                <a:solidFill>
                  <a:srgbClr val="CC00FF"/>
                </a:solidFill>
              </a:rPr>
              <a:t>Standard 1-2:  </a:t>
            </a:r>
            <a:r>
              <a:rPr lang="en-US" sz="2800" smtClean="0"/>
              <a:t>Theoretical background, problems analysis and solution design must  be stressed  within the program’s core material.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Meeting Standard 1-2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1371600"/>
          </a:xfrm>
        </p:spPr>
        <p:txBody>
          <a:bodyPr/>
          <a:lstStyle/>
          <a:p>
            <a:pPr eaLnBrk="1" hangingPunct="1"/>
            <a:r>
              <a:rPr lang="en-US" sz="2800" smtClean="0"/>
              <a:t>Indicate which courses contain a significant portion (more than 30%) of the elements in standard 1-2 in the following table.</a:t>
            </a:r>
          </a:p>
        </p:txBody>
      </p:sp>
      <p:graphicFrame>
        <p:nvGraphicFramePr>
          <p:cNvPr id="387095" name="Group 23"/>
          <p:cNvGraphicFramePr>
            <a:graphicFrameLocks noGrp="1"/>
          </p:cNvGraphicFramePr>
          <p:nvPr>
            <p:ph sz="half" idx="2"/>
          </p:nvPr>
        </p:nvGraphicFramePr>
        <p:xfrm>
          <a:off x="533400" y="3429000"/>
          <a:ext cx="7696200" cy="2087564"/>
        </p:xfrm>
        <a:graphic>
          <a:graphicData uri="http://schemas.openxmlformats.org/drawingml/2006/table">
            <a:tbl>
              <a:tblPr/>
              <a:tblGrid>
                <a:gridCol w="4343400"/>
                <a:gridCol w="33528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Elements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Theoretical Background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Problem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Solution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2E5B17-687E-43CF-8A90-6D93E130FF1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Meeting Standard 1-2 (example)</a:t>
            </a:r>
          </a:p>
        </p:txBody>
      </p:sp>
      <p:graphicFrame>
        <p:nvGraphicFramePr>
          <p:cNvPr id="387095" name="Group 23"/>
          <p:cNvGraphicFramePr>
            <a:graphicFrameLocks noGrp="1"/>
          </p:cNvGraphicFramePr>
          <p:nvPr>
            <p:ph sz="half" idx="2"/>
          </p:nvPr>
        </p:nvGraphicFramePr>
        <p:xfrm>
          <a:off x="685800" y="1600200"/>
          <a:ext cx="7924800" cy="3718560"/>
        </p:xfrm>
        <a:graphic>
          <a:graphicData uri="http://schemas.openxmlformats.org/drawingml/2006/table">
            <a:tbl>
              <a:tblPr/>
              <a:tblGrid>
                <a:gridCol w="3530852"/>
                <a:gridCol w="4393948"/>
              </a:tblGrid>
              <a:tr h="420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Elements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Theoretical Background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Courses with the exception of ENGL, IS and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Problem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courses with the exception of ENGL, IS, PS and COE 390.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Solution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COE</a:t>
                      </a:r>
                      <a:r>
                        <a:rPr lang="fr-FR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200, 205, 305, 360, 400, 485, </a:t>
                      </a:r>
                      <a:r>
                        <a:rPr lang="fr-FR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ICS</a:t>
                      </a:r>
                      <a:r>
                        <a:rPr lang="fr-FR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202, 399</a:t>
                      </a:r>
                      <a:endParaRPr 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7" name="Rectangle 24"/>
          <p:cNvSpPr>
            <a:spLocks noChangeArrowheads="1"/>
          </p:cNvSpPr>
          <p:nvPr/>
        </p:nvSpPr>
        <p:spPr bwMode="auto">
          <a:xfrm>
            <a:off x="2590800" y="5867400"/>
            <a:ext cx="41148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Arial" charset="0"/>
              </a:rPr>
              <a:t>Standard 1-2 Requirement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2E5B17-687E-43CF-8A90-6D93E130FF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2800" b="1" smtClean="0">
                <a:solidFill>
                  <a:srgbClr val="CC00FF"/>
                </a:solidFill>
              </a:rPr>
              <a:t>Standard 1-3:  </a:t>
            </a:r>
            <a:r>
              <a:rPr lang="en-US" sz="2800" smtClean="0"/>
              <a:t>The curriculum must satisfy the mathematics and basic sciences requirements  for the program, as specified by the  respective  accreditation body. 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b="1" smtClean="0"/>
              <a:t> </a:t>
            </a:r>
            <a:r>
              <a:rPr lang="en-US" sz="2800" b="1" smtClean="0">
                <a:solidFill>
                  <a:srgbClr val="CC00FF"/>
                </a:solidFill>
              </a:rPr>
              <a:t>Standard 1-4:  </a:t>
            </a:r>
            <a:r>
              <a:rPr lang="en-US" sz="2800" smtClean="0"/>
              <a:t>The curriculum must satisfy the major requirements for the program  as specified by the  respective accreditation body.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Narrow" pitchFamily="34" charset="0"/>
              </a:rPr>
              <a:t>Table-1.5: Minimum Requirements for Each Program</a:t>
            </a:r>
            <a:br>
              <a:rPr lang="en-US" sz="2800" smtClean="0">
                <a:latin typeface="Arial Narrow" pitchFamily="34" charset="0"/>
              </a:rPr>
            </a:br>
            <a:r>
              <a:rPr lang="en-US" sz="2800" smtClean="0">
                <a:latin typeface="Arial Narrow" pitchFamily="34" charset="0"/>
              </a:rPr>
              <a:t>                 (Program Semester Credit Hours)</a:t>
            </a:r>
            <a:endParaRPr lang="en-US" sz="4000" smtClean="0">
              <a:latin typeface="Arial Narrow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419100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524000"/>
                <a:gridCol w="1676400"/>
                <a:gridCol w="1447800"/>
                <a:gridCol w="304800"/>
                <a:gridCol w="1219200"/>
              </a:tblGrid>
              <a:tr h="111534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Programs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 Narrow" pitchFamily="34" charset="0"/>
                        </a:rPr>
                        <a:t>Maths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&amp;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Basic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Engineering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General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Narrow" pitchFamily="34" charset="0"/>
                        </a:rPr>
                        <a:t>Others</a:t>
                      </a:r>
                    </a:p>
                  </a:txBody>
                  <a:tcPr/>
                </a:tc>
              </a:tr>
              <a:tr h="7721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 Mechanical </a:t>
                      </a:r>
                      <a:r>
                        <a:rPr lang="en-US" sz="2400" dirty="0" err="1" smtClean="0"/>
                        <a:t>Engg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</a:tr>
              <a:tr h="4289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MBBS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94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265" name="TextBox 5"/>
          <p:cNvSpPr txBox="1">
            <a:spLocks noChangeArrowheads="1"/>
          </p:cNvSpPr>
          <p:nvPr/>
        </p:nvSpPr>
        <p:spPr bwMode="auto">
          <a:xfrm>
            <a:off x="304800" y="1524000"/>
            <a:ext cx="8229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800" b="1">
                <a:solidFill>
                  <a:srgbClr val="CC00FF"/>
                </a:solidFill>
                <a:latin typeface="Calibri" pitchFamily="34" charset="0"/>
              </a:rPr>
              <a:t>Standard 1-5:  </a:t>
            </a:r>
            <a:r>
              <a:rPr lang="en-US" sz="2800">
                <a:latin typeface="Calibri" pitchFamily="34" charset="0"/>
              </a:rPr>
              <a:t>The curriculum must satisfy humanities, social sciences, arts, ethical, professional and  other discipline requirements for the program, as specified by the respective accreditation body.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1295400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C00FF"/>
                </a:solidFill>
                <a:latin typeface="+mn-lt"/>
                <a:ea typeface="+mn-ea"/>
                <a:cs typeface="+mn-cs"/>
              </a:rPr>
              <a:t>Standard 1-6:  </a:t>
            </a:r>
            <a:r>
              <a:rPr lang="en-US" sz="2800" dirty="0" smtClean="0"/>
              <a:t>Information technology component of</a:t>
            </a:r>
            <a:br>
              <a:rPr lang="en-US" sz="2800" dirty="0" smtClean="0"/>
            </a:br>
            <a:r>
              <a:rPr lang="en-US" sz="2800" dirty="0" smtClean="0"/>
              <a:t>                      the curriculum must be integrated</a:t>
            </a:r>
            <a:br>
              <a:rPr lang="en-US" sz="2800" dirty="0" smtClean="0"/>
            </a:br>
            <a:r>
              <a:rPr lang="en-US" sz="2800" dirty="0" smtClean="0"/>
              <a:t>                      throughout the program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667000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800600"/>
              </a:tblGrid>
              <a:tr h="46501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Courses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IT Contents</a:t>
                      </a:r>
                    </a:p>
                  </a:txBody>
                  <a:tcPr/>
                </a:tc>
              </a:tr>
              <a:tr h="161387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CS-201: Software Applications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Office: Word Excel</a:t>
                      </a:r>
                    </a:p>
                    <a:p>
                      <a:r>
                        <a:rPr lang="en-US" sz="2800" b="1" dirty="0" smtClean="0"/>
                        <a:t>MS Word, Excel, PowerPoint,</a:t>
                      </a:r>
                    </a:p>
                    <a:p>
                      <a:r>
                        <a:rPr lang="en-US" sz="2800" b="1" dirty="0" smtClean="0"/>
                        <a:t>Computer basics, Use of internet</a:t>
                      </a:r>
                    </a:p>
                  </a:txBody>
                  <a:tcPr/>
                </a:tc>
              </a:tr>
              <a:tr h="465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CS-202: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dirty="0" smtClean="0"/>
                        <a:t>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C++, Virtual Basic</a:t>
                      </a:r>
                      <a:endParaRPr lang="en-US" sz="2800" dirty="0" smtClean="0"/>
                    </a:p>
                  </a:txBody>
                  <a:tcPr/>
                </a:tc>
              </a:tr>
              <a:tr h="328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279" name="TextBox 5"/>
          <p:cNvSpPr txBox="1">
            <a:spLocks noChangeArrowheads="1"/>
          </p:cNvSpPr>
          <p:nvPr/>
        </p:nvSpPr>
        <p:spPr bwMode="auto">
          <a:xfrm>
            <a:off x="533400" y="20574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1-6: IT contents of the program</a:t>
            </a:r>
            <a:r>
              <a:rPr lang="en-US" sz="3200">
                <a:latin typeface="Calibri" pitchFamily="34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CC"/>
                </a:solidFill>
              </a:rPr>
              <a:t>What is Curriculum </a:t>
            </a:r>
            <a:r>
              <a:rPr lang="en-US" smtClean="0">
                <a:solidFill>
                  <a:srgbClr val="0000CC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077200" cy="2819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3200" dirty="0" smtClean="0">
                <a:latin typeface="Arial Narrow" pitchFamily="34" charset="0"/>
              </a:rPr>
              <a:t>Curriculum is a design </a:t>
            </a:r>
            <a:r>
              <a:rPr lang="en-US" sz="4000" b="1" dirty="0" smtClean="0">
                <a:solidFill>
                  <a:srgbClr val="CC00CC"/>
                </a:solidFill>
                <a:latin typeface="Arial Narrow" pitchFamily="34" charset="0"/>
              </a:rPr>
              <a:t>PLAN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3200" dirty="0" smtClean="0">
                <a:latin typeface="Arial Narrow" pitchFamily="34" charset="0"/>
              </a:rPr>
              <a:t>for learning that requires the purposeful and proactive organization, sequencing, and management of the interactions among the teacher, the students, and the content knowledge we want students to acquire.</a:t>
            </a: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48132" name="Picture 4" descr="C:\Documents and Settings\dburns\Application Data\Microsoft\Media Catalog\Downloaded Clips\cl2\BD07237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-404440"/>
            <a:ext cx="3048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73163"/>
          </a:xfrm>
        </p:spPr>
        <p:txBody>
          <a:bodyPr/>
          <a:lstStyle/>
          <a:p>
            <a:pPr eaLnBrk="1" hangingPunct="1"/>
            <a:r>
              <a:rPr lang="en-US" sz="2800" b="1" smtClean="0"/>
              <a:t>1-7: </a:t>
            </a:r>
            <a:r>
              <a:rPr lang="en-US" sz="2800" smtClean="0"/>
              <a:t>List of courses which develop oral and written</a:t>
            </a:r>
            <a:br>
              <a:rPr lang="en-US" sz="2800" smtClean="0"/>
            </a:br>
            <a:r>
              <a:rPr lang="en-US" sz="2800" smtClean="0"/>
              <a:t>        communication skill</a:t>
            </a:r>
            <a:endParaRPr lang="en-US" sz="36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895600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63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Course Code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Eng-102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Communication Skill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Mech-204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Technical Report and Thesis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writing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306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CC00FF"/>
                </a:solidFill>
                <a:latin typeface="Calibri" pitchFamily="34" charset="0"/>
              </a:rPr>
              <a:t>Standard 1-7:  </a:t>
            </a:r>
            <a:r>
              <a:rPr lang="en-US" sz="2800">
                <a:latin typeface="Calibri" pitchFamily="34" charset="0"/>
              </a:rPr>
              <a:t>Oral and  written communication skills of the student must be developed and applied in the program.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CC"/>
                </a:solidFill>
                <a:latin typeface="Arial Black" pitchFamily="34" charset="0"/>
              </a:rPr>
              <a:t>Course Syllabus</a:t>
            </a:r>
            <a:endParaRPr lang="en-US" b="1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Essential Information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 smtClean="0"/>
              <a:t>Course title, number, time, days, and location; URL for course Web page, if applicable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 smtClean="0"/>
              <a:t>Name and contact information of instructor(s) and, if applicable, TA(s)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CC00CC"/>
                </a:solidFill>
              </a:rPr>
              <a:t>Prerequisites</a:t>
            </a:r>
          </a:p>
          <a:p>
            <a:pPr marL="514350" indent="-514350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dirty="0" smtClean="0"/>
              <a:t>Topics outline: 	(a) abridged content</a:t>
            </a:r>
          </a:p>
          <a:p>
            <a:pPr marL="514350" indent="-514350">
              <a:lnSpc>
                <a:spcPct val="80000"/>
              </a:lnSpc>
              <a:buClrTx/>
              <a:buSzPct val="100000"/>
              <a:buNone/>
            </a:pPr>
            <a:r>
              <a:rPr lang="en-US" dirty="0" smtClean="0"/>
              <a:t>				(b) Lecture schedule/Content outline</a:t>
            </a:r>
          </a:p>
          <a:p>
            <a:pPr marL="514350" indent="-514350">
              <a:buClrTx/>
              <a:buSzPct val="100000"/>
              <a:buNone/>
            </a:pPr>
            <a:r>
              <a:rPr lang="en-US" dirty="0" smtClean="0"/>
              <a:t>5.  Texts, materials, and supplies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CC"/>
                </a:solidFill>
              </a:rPr>
              <a:t>Course Syllabus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Essential Information</a:t>
            </a:r>
          </a:p>
          <a:p>
            <a:pPr>
              <a:buNone/>
            </a:pPr>
            <a:r>
              <a:rPr lang="en-US" dirty="0" smtClean="0"/>
              <a:t>6.  Assignments and exams</a:t>
            </a:r>
          </a:p>
          <a:p>
            <a:pPr>
              <a:buNone/>
            </a:pPr>
            <a:r>
              <a:rPr lang="en-US" dirty="0" smtClean="0"/>
              <a:t>7.  Additional course requirements, such as field trips, </a:t>
            </a:r>
            <a:br>
              <a:rPr lang="en-US" dirty="0" smtClean="0"/>
            </a:br>
            <a:r>
              <a:rPr lang="en-US" dirty="0" smtClean="0"/>
              <a:t>  seminars, or group work</a:t>
            </a:r>
          </a:p>
          <a:p>
            <a:pPr>
              <a:buNone/>
            </a:pPr>
            <a:r>
              <a:rPr lang="en-US" dirty="0" smtClean="0"/>
              <a:t>8.  Grading scale and policies</a:t>
            </a:r>
          </a:p>
          <a:p>
            <a:pPr>
              <a:buNone/>
            </a:pPr>
            <a:r>
              <a:rPr lang="en-US" dirty="0" smtClean="0"/>
              <a:t>9.  Additional policies, such as those on attendance, </a:t>
            </a:r>
            <a:br>
              <a:rPr lang="en-US" dirty="0" smtClean="0"/>
            </a:br>
            <a:r>
              <a:rPr lang="en-US" dirty="0" smtClean="0"/>
              <a:t>  academic integrity, and late work</a:t>
            </a:r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dirty="0" smtClean="0">
                <a:latin typeface="Agency FB" pitchFamily="34" charset="0"/>
              </a:rPr>
              <a:t>(See detail in my note on </a:t>
            </a:r>
            <a:r>
              <a:rPr lang="en-US" b="1" dirty="0" smtClean="0">
                <a:solidFill>
                  <a:srgbClr val="CC00CC"/>
                </a:solidFill>
                <a:latin typeface="Agency FB" pitchFamily="34" charset="0"/>
              </a:rPr>
              <a:t>Preparing a Syllabus</a:t>
            </a:r>
            <a:r>
              <a:rPr lang="en-US" dirty="0" smtClean="0">
                <a:latin typeface="Agency FB" pitchFamily="34" charset="0"/>
              </a:rPr>
              <a:t>)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66750"/>
            <a:ext cx="71374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0"/>
            <a:ext cx="9339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962400"/>
            <a:ext cx="8458200" cy="22098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sz="6000" dirty="0" smtClean="0">
                <a:solidFill>
                  <a:srgbClr val="00B050"/>
                </a:solidFill>
                <a:latin typeface="Cooper Black" pitchFamily="18" charset="0"/>
              </a:rPr>
              <a:t>THANK YOU ALL</a:t>
            </a:r>
            <a:br>
              <a:rPr lang="en-US" sz="6000" dirty="0" smtClean="0">
                <a:solidFill>
                  <a:srgbClr val="00B050"/>
                </a:solidFill>
                <a:latin typeface="Cooper Black" pitchFamily="18" charset="0"/>
              </a:rPr>
            </a:br>
            <a:r>
              <a:rPr lang="sv-SE" sz="6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simov" pitchFamily="34" charset="0"/>
              </a:rPr>
              <a:t>Have a nice day!</a:t>
            </a:r>
            <a:endParaRPr lang="de-AT" sz="4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03" name="Picture 3" descr="00 image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11238"/>
            <a:ext cx="50292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6155-868F-43F9-A444-C954E928FF9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6854952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sz="4000" b="1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you </a:t>
            </a:r>
            <a:r>
              <a:rPr lang="en-US" sz="4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always</a:t>
            </a:r>
            <a:r>
              <a:rPr lang="en-US" sz="4000" b="1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US" sz="4000" b="1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you’ve </a:t>
            </a:r>
            <a:r>
              <a:rPr lang="en-US" sz="4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always</a:t>
            </a:r>
            <a:r>
              <a:rPr lang="en-US" sz="4000" b="1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 done, </a:t>
            </a:r>
            <a: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you’ll </a:t>
            </a:r>
            <a:r>
              <a:rPr lang="en-US" sz="4000" b="1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get what you’ve </a:t>
            </a:r>
            <a: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always</a:t>
            </a:r>
            <a:r>
              <a:rPr lang="en-US" sz="4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gotten.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8229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Plan for Something ….</a:t>
            </a:r>
            <a:r>
              <a:rPr lang="en-U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NEW</a:t>
            </a:r>
            <a:endParaRPr lang="en-US" sz="36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612B7C89-497C-41C1-B1D7-B6874C1C7FBC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8196" name="Picture 2" descr="http://www.search4dinosaurs.com/rw_apatosau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128" y="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s://encrypted-tbn1.gstatic.com/images?q=tbn:ANd9GcRru3SiTtJt_4BCVauEvO4ZjaRaSsuySIuuIComCx0pv5WfAff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1160" y="4419600"/>
            <a:ext cx="30718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narragansettpestcontrol.com/wp-content/uploads/2011/04/americanCockroachAd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928" y="4267200"/>
            <a:ext cx="3200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8" descr="data:image/jpeg;base64,/9j/4AAQSkZJRgABAQAAAQABAAD/2wCEAAkGBxISEBISEBMSEBQSEA8PEBAUEBAPDw8QFBEWFhQRFBQYHCggGBolHBQUITEhJSkrLi4uFx8zODMsNygtLisBCgoKDg0OFw8QFywcHBwsLCwsLCwsLCwsLCwsLCwsNywsLCwsLCwsLCssLCwsNywsLCwsLCwsNywrLCssNys3LP/AABEIAJwA8AMBIgACEQEDEQH/xAAbAAADAAMBAQAAAAAAAAAAAAAAAQIDBQYHBP/EADkQAAICAQEFBgUCBQMFAQAAAAABAhEDIQQSMUFRBQYTYYHwIjJxkdGhsRQzYuHxQoLBI0NSU5IH/8QAGAEBAQEBAQAAAAAAAAAAAAAAAAECAwT/xAAlEQEAAwABBAIBBQEAAAAAAAAAAQIRAxIhMVETQQQUUmFxoUL/2gAMAwEAAhEDEQA/APY2/f2FvBL39kSzxPRC94N4mwsLh2wslIbGmQd+/aDe90JCZNMPf90Dn7pB74kOfQq4yK/dCb96GJzfIFGQ0xkcn7r8EvIUsEnz/QyR2XzHdNrD599vmOMX7SPqWJLj+BOcUM9p1+oYUn7RkjB8x7/RE2zUJsyv1r0Fvf5BQZagyp2hj8RhvPoZHj8x7vmTTYRZG8/aM26ikjOpqIy6ahTMiJ39S6id0agDkTvk2F7rUfdBzMaYLiIkxjb9+iJZcl79ECxjG4mERVFFrHRLSBqW/KggtOo20CmFCQKLH4hcW3yCbKFs98S1s6L1E03/AJ1GMbKlFImWZImOHr+5axxRTt9oeRvyE4PqzMmgcgb6hhWF/X6lxxdR+IhOSGmyukFoxuYiamMjkJzIoYXDtdRWTzHQXDEgHFEBYmNiBAoLAQUCQwT4AQ8vT3oCjJmWLXL3oNZAb6hjWF+2NbP74mTeJCdUksK6lqKJaI3Vd8xMneftntC3iEFe6DOLUhtmMbGmHvi3vfAQUFwJjoVgwE0CGJlVXqSFBYAIGxooYgGTAiUn1KGAk3zr7DQDIJoGhsGvyBNDQAlqAe/0Eh3r9v2BgDHf0+wgRA6GhDKgAdCAEwaAnI2k61fJXV+pBOTMouKbredRvS3V19S95cL14pc2jhu8fbu+oQlhnDJCcckbnGSTT511Oj7K2Obm8+ablOUd1RWkMcW73Uuf1MV5YtaYh0njmI2W3Me05dyEpLXdi3WtOkZDm++nafg447uSUMjtwUdd6K43fBarU3e0VrMsVjqnGbau3YT2WU8TuUv+lCD0l4j0qjZ9mxmsMFkac1Bb1aK0jyrZMnjZVLJkWN2pOb016quZ3WyeMpQf8VjlhtN3ub8v6d44cfLNp2Yejk4emHStgzWbT2/s2NfHlhwuotTf6HwZe+uyLhKctLVQf2O88lY7a4xS0+IdEkGpyk+/2zL/AE5XpfyrXy4jXf3ZemXSn8i/JPlr7a+Lk/a6qmCOZj362Tn4i/2PXy0Znxd8Njk68TdpJ/FGS9OA+WvtPjv6b9IaRr8Hbezz+XNiel/Ol+598ZJ/2do1E6xMTHlQhFUESBTFf0AQLiO/IEUS/f6BQ6BEUIKC+Q7QQkEmEpJK3wSbbemhxXeHv5CFw2VLLLnkf8qPL4ev7GL2iqxWbT2dtRj/AImF7u/C+S3o39jwjNtOSUpSc5OUm3K5O5X1LwO1a9HrZytz9tx2jg37e8Gr7wdsw2bE5SpyfwwhfGVc10PJMPaueKqObLFcKWSf5PleV3bt3zerfmSeaZjIaj8fJ7y3fZe2YI5HlzuTalvRhGN70urfL6HTS7/Y4r4MOSX1lGK/Szz6/qZOXU41maeHW9Ys6/aO/wBtD+THjxrzbyP/AIND2v2zl2lx8aUXu3u1FRq6s18YGVR6f5FrzPmUrSInswfcW8lxpH2bL2dlzPdxxuuLfCP1fI1+TDXFaq782h/LvWNfXssJTdQi5fRGyx93tpl/291f1NKzp+x9s2PBCEPEhGThHepPV0rto2ubvBssFal4j4KMIuUm+h0rxV8zLFuWY+nH4u5ed/Nkxx05JyPph3Fm+OdemP8AMj0HCt6KdONpPda4WZt07xw1cZ/Ks4KPcJc8s/8A5iWu4UP/AG5PtE7poSjqa+Kvpn9Tdwkv/wA/jyyz16wiycPc7acP8jaXHW6+KC9adfod/uj3R8VU/UW+3GYdr7UwV4kMe0xV206k+nL/AINlsPe3DJ7uaM9mndbuRUm/KXQ6BxPn2rYseROOSMZJ8mt79ydEx4lib0t5jP6Z4STpp2nwdpp+vMs0C7v+E72XLPB/R/Mwv/Y+HofdsOXaN7dzQxtVpkhJpX0cHqvRmotP3DE1+4lsEwj70HQJcDTEpaHHTQTRSIpRG798wCgjFtmzrJjlCXCcXB1xpo812zuJnhJvH4eSN6V8MqX1PTpMxTmc+TirfvLrx3tXw8Ph3O2jDOcpqUoty+Fxel9Wj6tk7Nm1Sg/s2evZH5mJQf8Ac5X4bW/6/wAeitsebY+7WV/6a+vw/uazb+zsmN1KLj6aP6M9fWA13eSMY7Nlbr5dL5PhoSeHor5WOTu8x2Ds3JkdQW86TaXJPqbrD3Uzv/xXP5jbdxtl3lOfG3GC9NX+52mPDXD8Dj4+quyct8nHB7N3MyN/FOK+kXL9dDdbF3PxR+a5+T0X2R1Ch5IvcZ2rw0jvjhPLL4cOwwgqikkuSVHHdp9zZPLKWOUFGUnL4ruNvVVzO/r/ACT4K6GrcdbdinNNZ14/2t2V4WRwjNZXCG/k3VW4rV7yfB8Druyc/wDBY8a2iFwnrDLFXuNq92S66nSdpdi4ssJQlHd32nJxqMpV16n3YsSUVFcIpJLjojnXgy2t3/I6q4eN2k1watadStSkgSPQ8upaHQ6EkAWCbGvbGQ0uQIYAAmOhUEJDTBoE9QqW/UPf0D+w2FApFJCoImXtkON/ky6IVhdYfDBR090Zt2+gLH5+nIYvUxbnr+hyfbvZSy54YVPLOU34krd4sOPy8zslQbi5HO9ItGLF8nXF90uy38ajlyweLK45YJpQnT0a6eZ2UYFqNFItKRWMhL8k2nUpDBBZtgWDQwAlJDAoomh0AgCgQDoAoQ6FYQDQgCgACiBL7BQw5lEgAIimn5g0CCvUA3R0IPfEAD0/AX1Bz/AQKI7GAwAWMAgFQJaDQCYWNiKAEwYIAGIKAbEgBIAsL9RiAQNDoQAgoYiKAsVDTBKWxhqGvviFNKgANSoArUENoiAmUW+GnnzKAoiGFJ3xdVbetFUVQkgBDEJakFAAFADAEAgKFRQAAEBQBYAIGxgAqHYCYBQAgABUNoUQqbf7FIaXv0HRcNIEh0OhiJByG0G6MNTvDTHuhQwAmMBgLAKChgAGwovShANoBmAAQwEAwEwFQDCi4ukA6ETEAUMKHSE0IoVDF0qAoKHSP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-890588"/>
            <a:ext cx="2857500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10" descr="data:image/jpeg;base64,/9j/4AAQSkZJRgABAQAAAQABAAD/2wCEAAkGBxISEBISEBMSEBQSEA8PEBAUEBAPDw8QFBEWFhQRFBQYHCggGBolHBQUITEhJSkrLi4uFx8zODMsNygtLisBCgoKDg0OFw8QFywcHBwsLCwsLCwsLCwsLCwsLCwsNywsLCwsLCwsLCssLCwsNywsLCwsLCwsNywrLCssNys3LP/AABEIAJwA8AMBIgACEQEDEQH/xAAbAAADAAMBAQAAAAAAAAAAAAAAAQIDBQYHBP/EADkQAAICAQEFBgUCBQMFAQAAAAABAhEDIQQSMUFRBQYTYYHwIjJxkdGhsRQzYuHxQoLBI0NSU5IH/8QAGAEBAQEBAQAAAAAAAAAAAAAAAAECAwT/xAAlEQEAAwABBAIBBQEAAAAAAAAAAQIRAxIhMVETQQQUUmFxoUL/2gAMAwEAAhEDEQA/APY2/f2FvBL39kSzxPRC94N4mwsLh2wslIbGmQd+/aDe90JCZNMPf90Dn7pB74kOfQq4yK/dCb96GJzfIFGQ0xkcn7r8EvIUsEnz/QyR2XzHdNrD599vmOMX7SPqWJLj+BOcUM9p1+oYUn7RkjB8x7/RE2zUJsyv1r0Fvf5BQZagyp2hj8RhvPoZHj8x7vmTTYRZG8/aM26ikjOpqIy6ahTMiJ39S6id0agDkTvk2F7rUfdBzMaYLiIkxjb9+iJZcl79ECxjG4mERVFFrHRLSBqW/KggtOo20CmFCQKLH4hcW3yCbKFs98S1s6L1E03/AJ1GMbKlFImWZImOHr+5axxRTt9oeRvyE4PqzMmgcgb6hhWF/X6lxxdR+IhOSGmyukFoxuYiamMjkJzIoYXDtdRWTzHQXDEgHFEBYmNiBAoLAQUCQwT4AQ8vT3oCjJmWLXL3oNZAb6hjWF+2NbP74mTeJCdUksK6lqKJaI3Vd8xMneftntC3iEFe6DOLUhtmMbGmHvi3vfAQUFwJjoVgwE0CGJlVXqSFBYAIGxooYgGTAiUn1KGAk3zr7DQDIJoGhsGvyBNDQAlqAe/0Eh3r9v2BgDHf0+wgRA6GhDKgAdCAEwaAnI2k61fJXV+pBOTMouKbredRvS3V19S95cL14pc2jhu8fbu+oQlhnDJCcckbnGSTT511Oj7K2Obm8+ablOUd1RWkMcW73Uuf1MV5YtaYh0njmI2W3Me05dyEpLXdi3WtOkZDm++nafg447uSUMjtwUdd6K43fBarU3e0VrMsVjqnGbau3YT2WU8TuUv+lCD0l4j0qjZ9mxmsMFkac1Bb1aK0jyrZMnjZVLJkWN2pOb016quZ3WyeMpQf8VjlhtN3ub8v6d44cfLNp2Yejk4emHStgzWbT2/s2NfHlhwuotTf6HwZe+uyLhKctLVQf2O88lY7a4xS0+IdEkGpyk+/2zL/AE5XpfyrXy4jXf3ZemXSn8i/JPlr7a+Lk/a6qmCOZj362Tn4i/2PXy0Znxd8Njk68TdpJ/FGS9OA+WvtPjv6b9IaRr8Hbezz+XNiel/Ol+598ZJ/2do1E6xMTHlQhFUESBTFf0AQLiO/IEUS/f6BQ6BEUIKC+Q7QQkEmEpJK3wSbbemhxXeHv5CFw2VLLLnkf8qPL4ev7GL2iqxWbT2dtRj/AImF7u/C+S3o39jwjNtOSUpSc5OUm3K5O5X1LwO1a9HrZytz9tx2jg37e8Gr7wdsw2bE5SpyfwwhfGVc10PJMPaueKqObLFcKWSf5PleV3bt3zerfmSeaZjIaj8fJ7y3fZe2YI5HlzuTalvRhGN70urfL6HTS7/Y4r4MOSX1lGK/Szz6/qZOXU41maeHW9Ys6/aO/wBtD+THjxrzbyP/AIND2v2zl2lx8aUXu3u1FRq6s18YGVR6f5FrzPmUrSInswfcW8lxpH2bL2dlzPdxxuuLfCP1fI1+TDXFaq782h/LvWNfXssJTdQi5fRGyx93tpl/291f1NKzp+x9s2PBCEPEhGThHepPV0rto2ubvBssFal4j4KMIuUm+h0rxV8zLFuWY+nH4u5ed/Nkxx05JyPph3Fm+OdemP8AMj0HCt6KdONpPda4WZt07xw1cZ/Ks4KPcJc8s/8A5iWu4UP/AG5PtE7poSjqa+Kvpn9Tdwkv/wA/jyyz16wiycPc7acP8jaXHW6+KC9adfod/uj3R8VU/UW+3GYdr7UwV4kMe0xV206k+nL/AINlsPe3DJ7uaM9mndbuRUm/KXQ6BxPn2rYseROOSMZJ8mt79ydEx4lib0t5jP6Z4STpp2nwdpp+vMs0C7v+E72XLPB/R/Mwv/Y+HofdsOXaN7dzQxtVpkhJpX0cHqvRmotP3DE1+4lsEwj70HQJcDTEpaHHTQTRSIpRG798wCgjFtmzrJjlCXCcXB1xpo812zuJnhJvH4eSN6V8MqX1PTpMxTmc+TirfvLrx3tXw8Ph3O2jDOcpqUoty+Fxel9Wj6tk7Nm1Sg/s2evZH5mJQf8Ac5X4bW/6/wAeitsebY+7WV/6a+vw/uazb+zsmN1KLj6aP6M9fWA13eSMY7Nlbr5dL5PhoSeHor5WOTu8x2Ds3JkdQW86TaXJPqbrD3Uzv/xXP5jbdxtl3lOfG3GC9NX+52mPDXD8Dj4+quyct8nHB7N3MyN/FOK+kXL9dDdbF3PxR+a5+T0X2R1Ch5IvcZ2rw0jvjhPLL4cOwwgqikkuSVHHdp9zZPLKWOUFGUnL4ruNvVVzO/r/ACT4K6GrcdbdinNNZ14/2t2V4WRwjNZXCG/k3VW4rV7yfB8Druyc/wDBY8a2iFwnrDLFXuNq92S66nSdpdi4ssJQlHd32nJxqMpV16n3YsSUVFcIpJLjojnXgy2t3/I6q4eN2k1watadStSkgSPQ8upaHQ6EkAWCbGvbGQ0uQIYAAmOhUEJDTBoE9QqW/UPf0D+w2FApFJCoImXtkON/ky6IVhdYfDBR090Zt2+gLH5+nIYvUxbnr+hyfbvZSy54YVPLOU34krd4sOPy8zslQbi5HO9ItGLF8nXF90uy38ajlyweLK45YJpQnT0a6eZ2UYFqNFItKRWMhL8k2nUpDBBZtgWDQwAlJDAoomh0AgCgQDoAoQ6FYQDQgCgACiBL7BQw5lEgAIimn5g0CCvUA3R0IPfEAD0/AX1Bz/AQKI7GAwAWMAgFQJaDQCYWNiKAEwYIAGIKAbEgBIAsL9RiAQNDoQAgoYiKAsVDTBKWxhqGvviFNKgANSoArUENoiAmUW+GnnzKAoiGFJ3xdVbetFUVQkgBDEJakFAAFADAEAgKFRQAAEBQBYAIGxgAqHYCYBQAgABUNoUQqbf7FIaXv0HRcNIEh0OhiJByG0G6MNTvDTHuhQwAmMBgLAKChgAGwovShANoBmAAQwEAwEwFQDCi4ukA6ETEAUMKHSE0IoVDF0qAoKHSP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-890588"/>
            <a:ext cx="2857500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1" name="Picture 14" descr="https://encrypted-tbn1.gstatic.com/images?q=tbn:ANd9GcSWGfCxGfQXIDENjw4vv-88vYkHLnsLjvZORN3tg0mFYLgE7bK6R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5004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6" descr="bed bugs pictur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" y="4721225"/>
            <a:ext cx="211613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0" y="4191000"/>
            <a:ext cx="35814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Responsive to Change ..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505200" y="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for Survival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r>
              <a:rPr lang="en-US" b="1" dirty="0" smtClean="0"/>
              <a:t>Plan for 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Modernization</a:t>
            </a:r>
            <a:endParaRPr lang="en-US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8D5E6-BA48-4A6B-8CCE-673DC3C82A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ASUS\Pictures\medine-mescid-i-nebev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620001" cy="51824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3600" y="1295400"/>
            <a:ext cx="3200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New Plan </a:t>
            </a:r>
            <a:r>
              <a:rPr lang="en-US" sz="2400" b="1" dirty="0" smtClean="0"/>
              <a:t>of Mosque Complex, Medina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Old Plan </a:t>
            </a:r>
            <a:r>
              <a:rPr lang="en-US" sz="2400" b="1" dirty="0" smtClean="0"/>
              <a:t>of Surrounding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0382119">
            <a:off x="3429000" y="85725"/>
            <a:ext cx="2462213" cy="242093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733800" y="533400"/>
            <a:ext cx="1828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/>
              <a:t>What do </a:t>
            </a:r>
            <a:br>
              <a:rPr lang="en-US" sz="2600" b="1" dirty="0"/>
            </a:br>
            <a:r>
              <a:rPr lang="en-US" sz="2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</a:t>
            </a:r>
            <a:r>
              <a:rPr lang="en-US" sz="2600" b="1" dirty="0"/>
              <a:t>my students to learn?</a:t>
            </a:r>
          </a:p>
        </p:txBody>
      </p:sp>
      <p:sp>
        <p:nvSpPr>
          <p:cNvPr id="6" name="Oval Callout 5"/>
          <p:cNvSpPr/>
          <p:nvPr/>
        </p:nvSpPr>
        <p:spPr>
          <a:xfrm rot="13416911">
            <a:off x="842963" y="4165600"/>
            <a:ext cx="2511425" cy="25781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90600" y="4572000"/>
            <a:ext cx="2286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/>
              <a:t>How should</a:t>
            </a:r>
            <a:br>
              <a:rPr lang="en-US" sz="2600" b="1" dirty="0"/>
            </a:br>
            <a:r>
              <a:rPr lang="en-US" sz="2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</a:t>
            </a:r>
            <a:r>
              <a:rPr lang="en-US" sz="2600" b="1" dirty="0"/>
              <a:t>whether students learnt?</a:t>
            </a:r>
          </a:p>
        </p:txBody>
      </p:sp>
      <p:sp>
        <p:nvSpPr>
          <p:cNvPr id="8" name="Oval Callout 7"/>
          <p:cNvSpPr/>
          <p:nvPr/>
        </p:nvSpPr>
        <p:spPr>
          <a:xfrm rot="5992544">
            <a:off x="5984082" y="4212431"/>
            <a:ext cx="2554288" cy="2486025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172200" y="4724400"/>
            <a:ext cx="2057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/>
              <a:t>How should </a:t>
            </a:r>
            <a:r>
              <a:rPr lang="en-US" sz="2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deliver </a:t>
            </a:r>
            <a:r>
              <a:rPr lang="en-US" sz="2600" b="1" dirty="0"/>
              <a:t>the contents?</a:t>
            </a:r>
          </a:p>
        </p:txBody>
      </p:sp>
      <p:sp>
        <p:nvSpPr>
          <p:cNvPr id="11" name="Oval 10"/>
          <p:cNvSpPr/>
          <p:nvPr/>
        </p:nvSpPr>
        <p:spPr>
          <a:xfrm>
            <a:off x="3429000" y="2864604"/>
            <a:ext cx="2590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Curri-culum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9222" grpId="0"/>
      <p:bldP spid="922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5400" b="1" smtClean="0">
                <a:solidFill>
                  <a:srgbClr val="D60093"/>
                </a:solidFill>
                <a:latin typeface="Algerian" pitchFamily="82" charset="0"/>
              </a:rPr>
              <a:t>Models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b="1" smtClean="0">
                <a:solidFill>
                  <a:srgbClr val="D60093"/>
                </a:solidFill>
                <a:latin typeface="Algerian" pitchFamily="82" charset="0"/>
              </a:rPr>
              <a:t>of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b="1" smtClean="0">
                <a:solidFill>
                  <a:srgbClr val="D60093"/>
                </a:solidFill>
                <a:latin typeface="Algerian" pitchFamily="82" charset="0"/>
              </a:rPr>
              <a:t>Curriculum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ECED9-2748-4042-9DD7-38AC4EF547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rafting">
  <a:themeElements>
    <a:clrScheme name="Drafting 3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3366CC"/>
      </a:accent1>
      <a:accent2>
        <a:srgbClr val="00B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rafting">
      <a:majorFont>
        <a:latin typeface="Trebuchet MS"/>
        <a:ea typeface="Osaka"/>
        <a:cs typeface=""/>
      </a:majorFont>
      <a:minorFont>
        <a:latin typeface="Trebuchet M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4095</TotalTime>
  <Words>1543</Words>
  <Application>Microsoft Office PowerPoint</Application>
  <PresentationFormat>On-screen Show (4:3)</PresentationFormat>
  <Paragraphs>459</Paragraphs>
  <Slides>45</Slides>
  <Notes>8</Notes>
  <HiddenSlides>18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2_Median</vt:lpstr>
      <vt:lpstr>1_Default Design</vt:lpstr>
      <vt:lpstr>Drafting</vt:lpstr>
      <vt:lpstr>Aspect</vt:lpstr>
      <vt:lpstr>1_Aspect</vt:lpstr>
      <vt:lpstr>3_Aspect</vt:lpstr>
      <vt:lpstr>Apex</vt:lpstr>
      <vt:lpstr>Document</vt:lpstr>
      <vt:lpstr>C U R R I C U L U M :  Concept, Models and Development Strategy</vt:lpstr>
      <vt:lpstr>Slide 2</vt:lpstr>
      <vt:lpstr>The Word:  Curriculum</vt:lpstr>
      <vt:lpstr>What is Curriculum ?</vt:lpstr>
      <vt:lpstr>Slide 5</vt:lpstr>
      <vt:lpstr>Slide 6</vt:lpstr>
      <vt:lpstr>Plan for Modernization</vt:lpstr>
      <vt:lpstr>Slide 8</vt:lpstr>
      <vt:lpstr>Slide 9</vt:lpstr>
      <vt:lpstr>Slide 10</vt:lpstr>
      <vt:lpstr>Slide 11</vt:lpstr>
      <vt:lpstr>Common elements of different Models</vt:lpstr>
      <vt:lpstr>Basic Elements of Curriculum</vt:lpstr>
      <vt:lpstr>Curriculum Format</vt:lpstr>
      <vt:lpstr>NCTB Format (Secondary, 2012)</vt:lpstr>
      <vt:lpstr>CURRICULUM FORMAT (Program Level)</vt:lpstr>
      <vt:lpstr>DEPARTMENT OF HYDROLOGY, IIT, ROORKEE M. Tech. (Hydrology) Curriculum Structure</vt:lpstr>
      <vt:lpstr>Course Schedule/ Curricula lay-out for B.Sc. Fisheries (Hons.) degree: Level-1</vt:lpstr>
      <vt:lpstr>CURRICULUM FORMAT: Course Profile</vt:lpstr>
      <vt:lpstr>Slide 20</vt:lpstr>
      <vt:lpstr>Curriculum FORMAT :Course Profile (Matrix Form)</vt:lpstr>
      <vt:lpstr>Learning Outcomes</vt:lpstr>
      <vt:lpstr>CURRICULUM FORMAT (Example)</vt:lpstr>
      <vt:lpstr>CURRICULUM FORMAT (Example contd..)</vt:lpstr>
      <vt:lpstr>Curriculum  Process</vt:lpstr>
      <vt:lpstr>Planning</vt:lpstr>
      <vt:lpstr>Development</vt:lpstr>
      <vt:lpstr>Development    (contd.)</vt:lpstr>
      <vt:lpstr>Implementation</vt:lpstr>
      <vt:lpstr>Slide 30</vt:lpstr>
      <vt:lpstr>Curriculum Review for QA &amp; Accreditation </vt:lpstr>
      <vt:lpstr>Curriculum Standards</vt:lpstr>
      <vt:lpstr>Meeting Standard 1-1: (Alignment)</vt:lpstr>
      <vt:lpstr>Curriculum Standards</vt:lpstr>
      <vt:lpstr>Meeting Standard 1-2</vt:lpstr>
      <vt:lpstr>Meeting Standard 1-2 (example)</vt:lpstr>
      <vt:lpstr>Slide 37</vt:lpstr>
      <vt:lpstr>Table-1.5: Minimum Requirements for Each Program                  (Program Semester Credit Hours)</vt:lpstr>
      <vt:lpstr>Standard 1-6:  Information technology component of                       the curriculum must be integrated                       throughout the program</vt:lpstr>
      <vt:lpstr>1-7: List of courses which develop oral and written         communication skill</vt:lpstr>
      <vt:lpstr>Course Syllabus</vt:lpstr>
      <vt:lpstr>Course Syllabus</vt:lpstr>
      <vt:lpstr>Slide 43</vt:lpstr>
      <vt:lpstr>Slide 44</vt:lpstr>
      <vt:lpstr>THANK YOU ALL Have a nice day!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ASUS</cp:lastModifiedBy>
  <cp:revision>283</cp:revision>
  <dcterms:created xsi:type="dcterms:W3CDTF">2012-06-12T00:34:27Z</dcterms:created>
  <dcterms:modified xsi:type="dcterms:W3CDTF">2016-08-13T17:23:29Z</dcterms:modified>
</cp:coreProperties>
</file>