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303" r:id="rId3"/>
    <p:sldId id="288" r:id="rId4"/>
    <p:sldId id="289" r:id="rId5"/>
    <p:sldId id="272" r:id="rId6"/>
    <p:sldId id="266" r:id="rId7"/>
    <p:sldId id="287" r:id="rId8"/>
    <p:sldId id="274" r:id="rId9"/>
    <p:sldId id="294" r:id="rId10"/>
    <p:sldId id="275" r:id="rId11"/>
    <p:sldId id="276" r:id="rId12"/>
    <p:sldId id="277" r:id="rId13"/>
    <p:sldId id="282" r:id="rId14"/>
    <p:sldId id="278" r:id="rId15"/>
    <p:sldId id="268" r:id="rId16"/>
    <p:sldId id="269" r:id="rId17"/>
    <p:sldId id="270" r:id="rId18"/>
    <p:sldId id="271" r:id="rId19"/>
    <p:sldId id="304" r:id="rId20"/>
    <p:sldId id="280" r:id="rId21"/>
    <p:sldId id="298" r:id="rId22"/>
    <p:sldId id="296" r:id="rId23"/>
    <p:sldId id="297" r:id="rId24"/>
    <p:sldId id="301" r:id="rId25"/>
    <p:sldId id="286" r:id="rId26"/>
    <p:sldId id="290" r:id="rId27"/>
    <p:sldId id="291" r:id="rId28"/>
    <p:sldId id="257" r:id="rId29"/>
    <p:sldId id="305" r:id="rId30"/>
    <p:sldId id="306" r:id="rId31"/>
    <p:sldId id="299" r:id="rId32"/>
    <p:sldId id="273" r:id="rId33"/>
    <p:sldId id="300"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00CC"/>
    <a:srgbClr val="E40E6F"/>
    <a:srgbClr val="A60A51"/>
    <a:srgbClr val="CBE9C9"/>
    <a:srgbClr val="ADDDAB"/>
    <a:srgbClr val="000099"/>
    <a:srgbClr val="003366"/>
    <a:srgbClr val="0033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0" autoAdjust="0"/>
    <p:restoredTop sz="90194" autoAdjust="0"/>
  </p:normalViewPr>
  <p:slideViewPr>
    <p:cSldViewPr>
      <p:cViewPr>
        <p:scale>
          <a:sx n="80" d="100"/>
          <a:sy n="80" d="100"/>
        </p:scale>
        <p:origin x="-171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154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4CCCE04-EA48-4D30-92CB-450BD44E7DD5}" type="datetimeFigureOut">
              <a:rPr lang="en-US"/>
              <a:pPr>
                <a:defRPr/>
              </a:pPr>
              <a:t>4/25/2016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2A0F3EE-014F-4BDB-9F11-5E44C1740EAF}" type="slidenum">
              <a:rPr lang="en-US"/>
              <a:pPr>
                <a:defRPr/>
              </a:pPr>
              <a:t>‹#›</a:t>
            </a:fld>
            <a:endParaRPr lang="en-US"/>
          </a:p>
        </p:txBody>
      </p:sp>
    </p:spTree>
    <p:extLst>
      <p:ext uri="{BB962C8B-B14F-4D97-AF65-F5344CB8AC3E}">
        <p14:creationId xmlns:p14="http://schemas.microsoft.com/office/powerpoint/2010/main" xmlns="" val="2965280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0724" name="Slide Number Placeholder 3"/>
          <p:cNvSpPr>
            <a:spLocks noGrp="1"/>
          </p:cNvSpPr>
          <p:nvPr>
            <p:ph type="sldNum" sz="quarter" idx="5"/>
          </p:nvPr>
        </p:nvSpPr>
        <p:spPr/>
        <p:txBody>
          <a:bodyPr/>
          <a:lstStyle/>
          <a:p>
            <a:pPr>
              <a:defRPr/>
            </a:pPr>
            <a:fld id="{CD6AD943-5F89-4B33-9265-CBC56A16B35A}" type="slidenum">
              <a:rPr lang="en-US" smtClean="0"/>
              <a:pPr>
                <a:defRPr/>
              </a:pPr>
              <a:t>22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D416F8D-54FD-4BD5-8545-C4667769C16F}" type="datetime1">
              <a:rPr lang="en-US"/>
              <a:pPr>
                <a:defRPr/>
              </a:pPr>
              <a:t>4/25/2016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920A57-9163-4884-B866-01C319CE803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BA7DD61-04EF-4168-9537-EB42827E6835}" type="datetime1">
              <a:rPr lang="en-US"/>
              <a:pPr>
                <a:defRPr/>
              </a:pPr>
              <a:t>4/25/2016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EB5322-211C-4754-99B7-CA0D258B3EE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E742C57-65CF-469C-BE43-84A3090DBC0A}" type="datetime1">
              <a:rPr lang="en-US"/>
              <a:pPr>
                <a:defRPr/>
              </a:pPr>
              <a:t>4/25/2016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F999AF-6434-432B-B4D8-F24802F9DFF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0041CEB-9B33-4AC2-ABD4-747D6B33D664}" type="datetime1">
              <a:rPr lang="en-US"/>
              <a:pPr>
                <a:defRPr/>
              </a:pPr>
              <a:t>4/25/2016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3918BF-24A1-450C-BE9B-2AED8E29513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99CCEF5-9460-43FB-8F74-4A34C469534C}" type="datetime1">
              <a:rPr lang="en-US"/>
              <a:pPr>
                <a:defRPr/>
              </a:pPr>
              <a:t>4/25/2016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46FEBA-A4FC-46D0-A1C9-6818BD61254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91DFDE3-63F3-4C8F-B3BA-82F72682C68E}" type="datetime1">
              <a:rPr lang="en-US"/>
              <a:pPr>
                <a:defRPr/>
              </a:pPr>
              <a:t>4/25/2016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85C2AB0-6F06-4FB1-8651-8DE41155226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870E65B-AB2A-467F-825A-7A350BF6D755}" type="datetime1">
              <a:rPr lang="en-US"/>
              <a:pPr>
                <a:defRPr/>
              </a:pPr>
              <a:t>4/25/2016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E91B6C0-429F-40FB-BF0B-14EF7D7C1FC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A3C77D5-0C1D-4A61-80AF-EA8463C4D051}" type="datetime1">
              <a:rPr lang="en-US"/>
              <a:pPr>
                <a:defRPr/>
              </a:pPr>
              <a:t>4/25/2016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D399C20-ED51-4C8E-A8BA-8B5FAB9A595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EED5F35-EF8A-4DE9-A625-10A3BC555552}" type="datetime1">
              <a:rPr lang="en-US"/>
              <a:pPr>
                <a:defRPr/>
              </a:pPr>
              <a:t>4/25/2016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BF56656-4E96-4625-99F6-E17B6522C6E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1861603-1270-46E4-BB0F-6EA350EDC67F}" type="datetime1">
              <a:rPr lang="en-US"/>
              <a:pPr>
                <a:defRPr/>
              </a:pPr>
              <a:t>4/25/2016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1658C60-E98F-4BA8-9F3A-3EAB7BCE85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0A2FC43-8B9D-43D8-B06D-2E76EC0A4845}" type="datetime1">
              <a:rPr lang="en-US"/>
              <a:pPr>
                <a:defRPr/>
              </a:pPr>
              <a:t>4/25/2016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1C4598B-E1BF-457C-ADFC-71FCD9E28CF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1FB2FC4-674D-45F2-B6E0-2AA2C6F69674}" type="datetime1">
              <a:rPr lang="en-US"/>
              <a:pPr>
                <a:defRPr/>
              </a:pPr>
              <a:t>4/25/2016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FC83AA7-2BC8-46F6-9A37-1BDAEF1E4C3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ozahar55@yahoo.co.uk"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griffith.edu.au/learning-futures/resources-support/graduate-attribute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457200" y="457200"/>
            <a:ext cx="8153400" cy="1600200"/>
          </a:xfrm>
          <a:blipFill dpi="0" rotWithShape="1">
            <a:blip r:embed="rId2"/>
            <a:srcRect/>
            <a:tile tx="0" ty="0" sx="100000" sy="100000" flip="none" algn="tl"/>
          </a:blipFill>
          <a:ln>
            <a:solidFill>
              <a:srgbClr val="C00000"/>
            </a:solidFill>
          </a:ln>
        </p:spPr>
        <p:txBody>
          <a:bodyPr/>
          <a:lstStyle/>
          <a:p>
            <a:pPr eaLnBrk="1" hangingPunct="1">
              <a:spcAft>
                <a:spcPts val="600"/>
              </a:spcAft>
            </a:pPr>
            <a:r>
              <a:rPr lang="en-US" sz="4000" b="1" u="sng" dirty="0" smtClean="0">
                <a:solidFill>
                  <a:srgbClr val="CC00CC"/>
                </a:solidFill>
                <a:latin typeface="Arial" pitchFamily="34" charset="0"/>
                <a:cs typeface="Arial" pitchFamily="34" charset="0"/>
              </a:rPr>
              <a:t>Graduate Profile</a:t>
            </a:r>
            <a:r>
              <a:rPr lang="en-US" sz="4000" b="1" dirty="0" smtClean="0">
                <a:solidFill>
                  <a:srgbClr val="3366CC"/>
                </a:solidFill>
                <a:latin typeface="Arial Narrow" pitchFamily="34" charset="0"/>
              </a:rPr>
              <a:t/>
            </a:r>
            <a:br>
              <a:rPr lang="en-US" sz="4000" b="1" dirty="0" smtClean="0">
                <a:solidFill>
                  <a:srgbClr val="3366CC"/>
                </a:solidFill>
                <a:latin typeface="Arial Narrow" pitchFamily="34" charset="0"/>
              </a:rPr>
            </a:br>
            <a:r>
              <a:rPr lang="en-US" sz="3600" b="1" dirty="0" smtClean="0">
                <a:solidFill>
                  <a:srgbClr val="3366CC"/>
                </a:solidFill>
                <a:latin typeface="+mn-lt"/>
                <a:cs typeface="Aharoni" pitchFamily="2" charset="-79"/>
              </a:rPr>
              <a:t>Generic Skills, Graduate Skills, </a:t>
            </a:r>
            <a:r>
              <a:rPr lang="en-US" sz="4000" b="1" dirty="0" smtClean="0">
                <a:solidFill>
                  <a:srgbClr val="3366CC"/>
                </a:solidFill>
                <a:latin typeface="+mn-lt"/>
              </a:rPr>
              <a:t/>
            </a:r>
            <a:br>
              <a:rPr lang="en-US" sz="4000" b="1" dirty="0" smtClean="0">
                <a:solidFill>
                  <a:srgbClr val="3366CC"/>
                </a:solidFill>
                <a:latin typeface="+mn-lt"/>
              </a:rPr>
            </a:br>
            <a:r>
              <a:rPr lang="en-US" sz="2400" b="1" dirty="0" smtClean="0">
                <a:latin typeface="Arial Narrow" pitchFamily="34" charset="0"/>
              </a:rPr>
              <a:t>Employability Skills/… …  21</a:t>
            </a:r>
            <a:r>
              <a:rPr lang="en-US" sz="2400" b="1" baseline="30000" dirty="0" smtClean="0">
                <a:latin typeface="Arial Narrow" pitchFamily="34" charset="0"/>
              </a:rPr>
              <a:t>st</a:t>
            </a:r>
            <a:r>
              <a:rPr lang="en-US" sz="2400" b="1" dirty="0" smtClean="0">
                <a:latin typeface="Arial Narrow" pitchFamily="34" charset="0"/>
              </a:rPr>
              <a:t>-Century Skills (AQFC)</a:t>
            </a:r>
            <a:endParaRPr lang="en-US" sz="4000" dirty="0" smtClean="0">
              <a:latin typeface="Arial Narrow" pitchFamily="34" charset="0"/>
            </a:endParaRPr>
          </a:p>
        </p:txBody>
      </p:sp>
      <p:sp>
        <p:nvSpPr>
          <p:cNvPr id="4" name="Subtitle 2"/>
          <p:cNvSpPr txBox="1">
            <a:spLocks/>
          </p:cNvSpPr>
          <p:nvPr/>
        </p:nvSpPr>
        <p:spPr bwMode="auto">
          <a:xfrm>
            <a:off x="6019800" y="4724400"/>
            <a:ext cx="3124200" cy="1676400"/>
          </a:xfrm>
          <a:prstGeom prst="rect">
            <a:avLst/>
          </a:prstGeom>
          <a:solidFill>
            <a:schemeClr val="bg2"/>
          </a:solidFill>
          <a:ln w="9525">
            <a:noFill/>
            <a:miter lim="800000"/>
            <a:headEnd/>
            <a:tailEnd/>
          </a:ln>
        </p:spPr>
        <p:txBody>
          <a:bodyPr>
            <a:normAutofit fontScale="25000" lnSpcReduction="20000"/>
          </a:bodyPr>
          <a:lstStyle/>
          <a:p>
            <a:pPr algn="ctr" eaLnBrk="0" hangingPunct="0">
              <a:lnSpc>
                <a:spcPct val="120000"/>
              </a:lnSpc>
              <a:spcBef>
                <a:spcPts val="0"/>
              </a:spcBef>
              <a:buFont typeface="Arial" pitchFamily="34" charset="0"/>
              <a:buNone/>
              <a:defRPr/>
            </a:pPr>
            <a:r>
              <a:rPr lang="en-US" sz="9600" b="1" dirty="0"/>
              <a:t>Dr. M. </a:t>
            </a:r>
            <a:r>
              <a:rPr lang="en-US" sz="9600" b="1" dirty="0" err="1"/>
              <a:t>Mozahar</a:t>
            </a:r>
            <a:r>
              <a:rPr lang="en-US" sz="9600" b="1" dirty="0"/>
              <a:t> Ali</a:t>
            </a:r>
          </a:p>
          <a:p>
            <a:pPr algn="ctr" eaLnBrk="0" hangingPunct="0">
              <a:lnSpc>
                <a:spcPct val="120000"/>
              </a:lnSpc>
              <a:spcBef>
                <a:spcPts val="0"/>
              </a:spcBef>
              <a:buFont typeface="Arial" pitchFamily="34" charset="0"/>
              <a:buNone/>
              <a:defRPr/>
            </a:pPr>
            <a:r>
              <a:rPr lang="en-US" sz="8000" dirty="0">
                <a:latin typeface="Arial Narrow" pitchFamily="34" charset="0"/>
              </a:rPr>
              <a:t>Professor, </a:t>
            </a:r>
            <a:r>
              <a:rPr lang="en-US" sz="8000" dirty="0" err="1">
                <a:latin typeface="Arial Narrow" pitchFamily="34" charset="0"/>
              </a:rPr>
              <a:t>Agril</a:t>
            </a:r>
            <a:r>
              <a:rPr lang="en-US" sz="8000" dirty="0">
                <a:latin typeface="Arial Narrow" pitchFamily="34" charset="0"/>
              </a:rPr>
              <a:t>. Extension</a:t>
            </a:r>
          </a:p>
          <a:p>
            <a:pPr algn="ctr" eaLnBrk="0" hangingPunct="0">
              <a:lnSpc>
                <a:spcPct val="120000"/>
              </a:lnSpc>
              <a:spcBef>
                <a:spcPts val="0"/>
              </a:spcBef>
              <a:buFont typeface="Arial" pitchFamily="34" charset="0"/>
              <a:buNone/>
              <a:defRPr/>
            </a:pPr>
            <a:r>
              <a:rPr lang="en-US" sz="8000" dirty="0">
                <a:latin typeface="Arial Narrow" pitchFamily="34" charset="0"/>
              </a:rPr>
              <a:t>GTI,   BAU,   </a:t>
            </a:r>
            <a:r>
              <a:rPr lang="en-US" sz="8000" dirty="0" err="1">
                <a:latin typeface="Arial Narrow" pitchFamily="34" charset="0"/>
              </a:rPr>
              <a:t>Mymensingh</a:t>
            </a:r>
            <a:endParaRPr lang="en-US" sz="9600" dirty="0">
              <a:latin typeface="Arial Narrow" pitchFamily="34" charset="0"/>
            </a:endParaRPr>
          </a:p>
          <a:p>
            <a:pPr algn="ctr" eaLnBrk="0" hangingPunct="0">
              <a:lnSpc>
                <a:spcPct val="120000"/>
              </a:lnSpc>
              <a:spcBef>
                <a:spcPts val="0"/>
              </a:spcBef>
              <a:buFont typeface="Arial" pitchFamily="34" charset="0"/>
              <a:buNone/>
              <a:defRPr/>
            </a:pPr>
            <a:r>
              <a:rPr lang="en-US" sz="6400" dirty="0">
                <a:latin typeface="Arial Narrow" pitchFamily="34" charset="0"/>
              </a:rPr>
              <a:t>Mail: </a:t>
            </a:r>
            <a:r>
              <a:rPr lang="en-US" sz="6400" dirty="0">
                <a:latin typeface="Arial Narrow" pitchFamily="34" charset="0"/>
                <a:hlinkClick r:id="rId3"/>
              </a:rPr>
              <a:t>mozahar55@yahoo.co.uk</a:t>
            </a:r>
            <a:endParaRPr lang="en-US" sz="6400" dirty="0">
              <a:latin typeface="Arial Narrow" pitchFamily="34" charset="0"/>
            </a:endParaRPr>
          </a:p>
          <a:p>
            <a:pPr algn="ctr" eaLnBrk="0" hangingPunct="0">
              <a:lnSpc>
                <a:spcPct val="120000"/>
              </a:lnSpc>
              <a:spcBef>
                <a:spcPts val="0"/>
              </a:spcBef>
              <a:buFont typeface="Arial" pitchFamily="34" charset="0"/>
              <a:buNone/>
              <a:defRPr/>
            </a:pPr>
            <a:r>
              <a:rPr lang="en-US" sz="7200" dirty="0">
                <a:latin typeface="Arial Narrow" pitchFamily="34" charset="0"/>
              </a:rPr>
              <a:t>Cell:88-01711391190</a:t>
            </a:r>
          </a:p>
          <a:p>
            <a:pPr algn="ctr" eaLnBrk="0" hangingPunct="0">
              <a:lnSpc>
                <a:spcPct val="120000"/>
              </a:lnSpc>
              <a:spcBef>
                <a:spcPts val="0"/>
              </a:spcBef>
              <a:buFont typeface="Arial" pitchFamily="34" charset="0"/>
              <a:buNone/>
              <a:defRPr/>
            </a:pPr>
            <a:endParaRPr lang="en-US" sz="2000" dirty="0">
              <a:solidFill>
                <a:schemeClr val="tx1">
                  <a:tint val="75000"/>
                </a:schemeClr>
              </a:solidFill>
              <a:latin typeface="+mn-lt"/>
              <a:cs typeface="+mn-cs"/>
            </a:endParaRPr>
          </a:p>
        </p:txBody>
      </p:sp>
      <p:sp>
        <p:nvSpPr>
          <p:cNvPr id="6" name="Slide Number Placeholder 5"/>
          <p:cNvSpPr>
            <a:spLocks noGrp="1"/>
          </p:cNvSpPr>
          <p:nvPr>
            <p:ph type="sldNum" sz="quarter" idx="12"/>
          </p:nvPr>
        </p:nvSpPr>
        <p:spPr/>
        <p:txBody>
          <a:bodyPr/>
          <a:lstStyle/>
          <a:p>
            <a:pPr>
              <a:defRPr/>
            </a:pPr>
            <a:fld id="{54CFF79C-EF2A-41E3-9E0A-8DE5CD8F62FB}" type="slidenum">
              <a:rPr lang="en-US" smtClean="0"/>
              <a:pPr>
                <a:defRPr/>
              </a:pPr>
              <a:t>1</a:t>
            </a:fld>
            <a:endParaRPr lang="en-US"/>
          </a:p>
        </p:txBody>
      </p:sp>
      <p:pic>
        <p:nvPicPr>
          <p:cNvPr id="2052" name="Picture 4" descr="C:\Users\ASUS\Pictures\stock-photo-portrait-of-happy-multiethnic-students-in-graduation-gowns-holding-diplomas-on-university-campus-157864580.jpg"/>
          <p:cNvPicPr>
            <a:picLocks noChangeAspect="1" noChangeArrowheads="1"/>
          </p:cNvPicPr>
          <p:nvPr/>
        </p:nvPicPr>
        <p:blipFill>
          <a:blip r:embed="rId4"/>
          <a:srcRect/>
          <a:stretch>
            <a:fillRect/>
          </a:stretch>
        </p:blipFill>
        <p:spPr bwMode="auto">
          <a:xfrm>
            <a:off x="533400" y="2057400"/>
            <a:ext cx="5465763" cy="38862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diamond(in)">
                                      <p:cBhvr>
                                        <p:cTn id="7" dur="2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457200"/>
            <a:ext cx="8229600" cy="715963"/>
          </a:xfrm>
        </p:spPr>
        <p:txBody>
          <a:bodyPr/>
          <a:lstStyle/>
          <a:p>
            <a:r>
              <a:rPr lang="en-US" sz="3600" b="1" smtClean="0"/>
              <a:t>Graduate Profile: </a:t>
            </a:r>
            <a:r>
              <a:rPr lang="en-US" sz="3600" b="1" smtClean="0">
                <a:solidFill>
                  <a:srgbClr val="CC00CC"/>
                </a:solidFill>
              </a:rPr>
              <a:t>NCCA, Ireland</a:t>
            </a:r>
            <a:r>
              <a:rPr lang="en-US" sz="3600" b="1" smtClean="0"/>
              <a:t>, 2003</a:t>
            </a:r>
            <a:endParaRPr lang="en-US" b="1" smtClean="0"/>
          </a:p>
        </p:txBody>
      </p:sp>
      <p:sp>
        <p:nvSpPr>
          <p:cNvPr id="10243" name="Content Placeholder 2"/>
          <p:cNvSpPr>
            <a:spLocks noGrp="1"/>
          </p:cNvSpPr>
          <p:nvPr>
            <p:ph idx="1"/>
          </p:nvPr>
        </p:nvSpPr>
        <p:spPr>
          <a:xfrm>
            <a:off x="1066800" y="1676400"/>
            <a:ext cx="7086600" cy="3886200"/>
          </a:xfrm>
        </p:spPr>
        <p:txBody>
          <a:bodyPr/>
          <a:lstStyle/>
          <a:p>
            <a:pPr marL="514350" indent="-514350">
              <a:buFont typeface="Calibri" pitchFamily="34" charset="0"/>
              <a:buAutoNum type="arabicPeriod"/>
            </a:pPr>
            <a:r>
              <a:rPr lang="en-US" smtClean="0"/>
              <a:t>Entrepreneurship and innovation</a:t>
            </a:r>
          </a:p>
          <a:p>
            <a:pPr marL="514350" indent="-514350">
              <a:buFont typeface="Calibri" pitchFamily="34" charset="0"/>
              <a:buAutoNum type="arabicPeriod"/>
            </a:pPr>
            <a:r>
              <a:rPr lang="en-US" smtClean="0"/>
              <a:t>Research skills and awareness</a:t>
            </a:r>
          </a:p>
          <a:p>
            <a:pPr marL="514350" indent="-514350">
              <a:buFont typeface="Calibri" pitchFamily="34" charset="0"/>
              <a:buAutoNum type="arabicPeriod"/>
            </a:pPr>
            <a:r>
              <a:rPr lang="en-US" smtClean="0"/>
              <a:t>Communication skills </a:t>
            </a:r>
          </a:p>
          <a:p>
            <a:pPr marL="514350" indent="-514350">
              <a:buFont typeface="Calibri" pitchFamily="34" charset="0"/>
              <a:buAutoNum type="arabicPeriod"/>
            </a:pPr>
            <a:r>
              <a:rPr lang="en-US" smtClean="0"/>
              <a:t>Team-working and leadership </a:t>
            </a:r>
          </a:p>
          <a:p>
            <a:pPr marL="514350" indent="-514350">
              <a:buFont typeface="Calibri" pitchFamily="34" charset="0"/>
              <a:buAutoNum type="arabicPeriod"/>
            </a:pPr>
            <a:r>
              <a:rPr lang="en-US" smtClean="0"/>
              <a:t>Personal effectiveness/development</a:t>
            </a:r>
          </a:p>
          <a:p>
            <a:pPr marL="514350" indent="-514350">
              <a:buFont typeface="Calibri" pitchFamily="34" charset="0"/>
              <a:buAutoNum type="arabicPeriod"/>
            </a:pPr>
            <a:r>
              <a:rPr lang="en-US" smtClean="0"/>
              <a:t>Career management </a:t>
            </a:r>
          </a:p>
        </p:txBody>
      </p:sp>
      <p:sp>
        <p:nvSpPr>
          <p:cNvPr id="4" name="Slide Number Placeholder 3"/>
          <p:cNvSpPr>
            <a:spLocks noGrp="1"/>
          </p:cNvSpPr>
          <p:nvPr>
            <p:ph type="sldNum" sz="quarter" idx="12"/>
          </p:nvPr>
        </p:nvSpPr>
        <p:spPr/>
        <p:txBody>
          <a:bodyPr/>
          <a:lstStyle/>
          <a:p>
            <a:pPr>
              <a:defRPr/>
            </a:pPr>
            <a:fld id="{CE5C081D-7CB3-4416-A0D3-497586A8543F}" type="slidenum">
              <a:rPr lang="en-US" smtClean="0"/>
              <a:pPr>
                <a:defRPr/>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3600" b="1" smtClean="0"/>
              <a:t>Graduate Profile: </a:t>
            </a:r>
            <a:r>
              <a:rPr lang="en-US" sz="3600" b="1" smtClean="0">
                <a:solidFill>
                  <a:srgbClr val="CC00CC"/>
                </a:solidFill>
              </a:rPr>
              <a:t>New Zealand</a:t>
            </a:r>
            <a:r>
              <a:rPr lang="en-US" sz="3600" b="1" smtClean="0"/>
              <a:t>, 1993</a:t>
            </a:r>
          </a:p>
        </p:txBody>
      </p:sp>
      <p:sp>
        <p:nvSpPr>
          <p:cNvPr id="11267" name="Content Placeholder 2"/>
          <p:cNvSpPr>
            <a:spLocks noGrp="1"/>
          </p:cNvSpPr>
          <p:nvPr>
            <p:ph idx="1"/>
          </p:nvPr>
        </p:nvSpPr>
        <p:spPr>
          <a:xfrm>
            <a:off x="1066800" y="1600200"/>
            <a:ext cx="6629400" cy="4572000"/>
          </a:xfrm>
        </p:spPr>
        <p:txBody>
          <a:bodyPr/>
          <a:lstStyle/>
          <a:p>
            <a:pPr marL="514350" indent="-514350">
              <a:buFont typeface="Calibri" pitchFamily="34" charset="0"/>
              <a:buAutoNum type="arabicPeriod"/>
            </a:pPr>
            <a:r>
              <a:rPr lang="en-US" sz="2800" smtClean="0"/>
              <a:t>Work and study </a:t>
            </a:r>
          </a:p>
          <a:p>
            <a:pPr marL="514350" indent="-514350">
              <a:buFont typeface="Calibri" pitchFamily="34" charset="0"/>
              <a:buAutoNum type="arabicPeriod"/>
            </a:pPr>
            <a:r>
              <a:rPr lang="en-US" sz="2800" smtClean="0"/>
              <a:t>Problem-solving </a:t>
            </a:r>
          </a:p>
          <a:p>
            <a:pPr marL="514350" indent="-514350">
              <a:buFont typeface="Calibri" pitchFamily="34" charset="0"/>
              <a:buAutoNum type="arabicPeriod"/>
            </a:pPr>
            <a:r>
              <a:rPr lang="en-US" sz="2800" smtClean="0"/>
              <a:t>Numeracy </a:t>
            </a:r>
          </a:p>
          <a:p>
            <a:pPr marL="514350" indent="-514350">
              <a:buFont typeface="Calibri" pitchFamily="34" charset="0"/>
              <a:buAutoNum type="arabicPeriod"/>
            </a:pPr>
            <a:r>
              <a:rPr lang="en-US" sz="2800" smtClean="0"/>
              <a:t>Communication </a:t>
            </a:r>
          </a:p>
          <a:p>
            <a:pPr marL="514350" indent="-514350">
              <a:buFont typeface="Calibri" pitchFamily="34" charset="0"/>
              <a:buAutoNum type="arabicPeriod"/>
            </a:pPr>
            <a:r>
              <a:rPr lang="en-US" sz="2800" smtClean="0"/>
              <a:t>Information </a:t>
            </a:r>
          </a:p>
          <a:p>
            <a:pPr marL="514350" indent="-514350">
              <a:buFont typeface="Calibri" pitchFamily="34" charset="0"/>
              <a:buAutoNum type="arabicPeriod"/>
            </a:pPr>
            <a:r>
              <a:rPr lang="en-US" sz="2800" smtClean="0"/>
              <a:t>Social and cooperative </a:t>
            </a:r>
          </a:p>
          <a:p>
            <a:pPr marL="514350" indent="-514350">
              <a:buFont typeface="Calibri" pitchFamily="34" charset="0"/>
              <a:buAutoNum type="arabicPeriod"/>
            </a:pPr>
            <a:r>
              <a:rPr lang="en-US" sz="2800" smtClean="0"/>
              <a:t>Self-management </a:t>
            </a:r>
          </a:p>
          <a:p>
            <a:pPr marL="514350" indent="-514350">
              <a:buFont typeface="Calibri" pitchFamily="34" charset="0"/>
              <a:buAutoNum type="arabicPeriod"/>
            </a:pPr>
            <a:r>
              <a:rPr lang="en-US" sz="2800" smtClean="0"/>
              <a:t>Physical </a:t>
            </a:r>
            <a:endParaRPr lang="en-US" smtClean="0"/>
          </a:p>
        </p:txBody>
      </p:sp>
      <p:sp>
        <p:nvSpPr>
          <p:cNvPr id="4" name="Slide Number Placeholder 3"/>
          <p:cNvSpPr>
            <a:spLocks noGrp="1"/>
          </p:cNvSpPr>
          <p:nvPr>
            <p:ph type="sldNum" sz="quarter" idx="12"/>
          </p:nvPr>
        </p:nvSpPr>
        <p:spPr/>
        <p:txBody>
          <a:bodyPr/>
          <a:lstStyle/>
          <a:p>
            <a:pPr>
              <a:defRPr/>
            </a:pPr>
            <a:fld id="{ECBC18AF-888C-4C47-92EC-1C0E8261BC15}" type="slidenum">
              <a:rPr lang="en-US" smtClean="0"/>
              <a:pPr>
                <a:defRPr/>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792162"/>
          </a:xfrm>
        </p:spPr>
        <p:txBody>
          <a:bodyPr/>
          <a:lstStyle/>
          <a:p>
            <a:r>
              <a:rPr lang="en-US" sz="3200" b="1" dirty="0" smtClean="0"/>
              <a:t>Graduate Profile: </a:t>
            </a:r>
            <a:r>
              <a:rPr lang="en-US" sz="3200" b="1" dirty="0" smtClean="0">
                <a:solidFill>
                  <a:srgbClr val="CC00CC"/>
                </a:solidFill>
              </a:rPr>
              <a:t>Australia (ATCS, 2009)</a:t>
            </a:r>
            <a:br>
              <a:rPr lang="en-US" sz="3200" b="1" dirty="0" smtClean="0">
                <a:solidFill>
                  <a:srgbClr val="CC00CC"/>
                </a:solidFill>
              </a:rPr>
            </a:br>
            <a:r>
              <a:rPr lang="en-US" sz="2400" b="1" dirty="0" smtClean="0">
                <a:solidFill>
                  <a:srgbClr val="CC00CC"/>
                </a:solidFill>
              </a:rPr>
              <a:t>(Considered EU, OECD, UK, USA, Japan, ..)</a:t>
            </a:r>
            <a:endParaRPr lang="en-US" sz="3200" b="1" dirty="0" smtClean="0"/>
          </a:p>
        </p:txBody>
      </p:sp>
      <p:sp>
        <p:nvSpPr>
          <p:cNvPr id="15363" name="Content Placeholder 2"/>
          <p:cNvSpPr>
            <a:spLocks noGrp="1"/>
          </p:cNvSpPr>
          <p:nvPr>
            <p:ph idx="1"/>
          </p:nvPr>
        </p:nvSpPr>
        <p:spPr>
          <a:xfrm>
            <a:off x="533400" y="1295400"/>
            <a:ext cx="8077200" cy="5257800"/>
          </a:xfrm>
        </p:spPr>
        <p:txBody>
          <a:bodyPr/>
          <a:lstStyle/>
          <a:p>
            <a:pPr marL="457200" indent="-457200">
              <a:lnSpc>
                <a:spcPct val="90000"/>
              </a:lnSpc>
              <a:spcBef>
                <a:spcPts val="600"/>
              </a:spcBef>
              <a:buFont typeface="+mj-lt"/>
              <a:buAutoNum type="arabicPeriod"/>
              <a:defRPr/>
            </a:pPr>
            <a:r>
              <a:rPr lang="en-US" sz="2400" dirty="0" smtClean="0">
                <a:latin typeface="Arial" pitchFamily="34" charset="0"/>
                <a:cs typeface="Arial" pitchFamily="34" charset="0"/>
              </a:rPr>
              <a:t>Critical thinking, problem-solving, decision-making </a:t>
            </a:r>
          </a:p>
          <a:p>
            <a:pPr marL="457200" indent="-457200">
              <a:lnSpc>
                <a:spcPct val="90000"/>
              </a:lnSpc>
              <a:spcBef>
                <a:spcPts val="600"/>
              </a:spcBef>
              <a:buFont typeface="+mj-lt"/>
              <a:buAutoNum type="arabicPeriod"/>
              <a:defRPr/>
            </a:pPr>
            <a:r>
              <a:rPr lang="en-US" sz="2400" dirty="0" smtClean="0">
                <a:latin typeface="Arial" pitchFamily="34" charset="0"/>
                <a:cs typeface="Arial" pitchFamily="34" charset="0"/>
              </a:rPr>
              <a:t>Creativity and innovation </a:t>
            </a:r>
          </a:p>
          <a:p>
            <a:pPr marL="457200" indent="-457200">
              <a:lnSpc>
                <a:spcPct val="90000"/>
              </a:lnSpc>
              <a:spcBef>
                <a:spcPts val="600"/>
              </a:spcBef>
              <a:buFont typeface="+mj-lt"/>
              <a:buAutoNum type="arabicPeriod"/>
              <a:defRPr/>
            </a:pPr>
            <a:r>
              <a:rPr lang="en-US" sz="2400" dirty="0" smtClean="0">
                <a:latin typeface="Arial" pitchFamily="34" charset="0"/>
                <a:cs typeface="Arial" pitchFamily="34" charset="0"/>
              </a:rPr>
              <a:t>Personal and social responsibility – including cultural awareness</a:t>
            </a:r>
          </a:p>
          <a:p>
            <a:pPr marL="457200" indent="-457200">
              <a:lnSpc>
                <a:spcPct val="90000"/>
              </a:lnSpc>
              <a:spcBef>
                <a:spcPts val="600"/>
              </a:spcBef>
              <a:buFont typeface="+mj-lt"/>
              <a:buAutoNum type="arabicPeriod"/>
              <a:defRPr/>
            </a:pPr>
            <a:r>
              <a:rPr lang="en-US" sz="2400" dirty="0" smtClean="0">
                <a:latin typeface="Arial" pitchFamily="34" charset="0"/>
                <a:cs typeface="Arial" pitchFamily="34" charset="0"/>
              </a:rPr>
              <a:t>Communication </a:t>
            </a:r>
          </a:p>
          <a:p>
            <a:pPr marL="457200" indent="-457200">
              <a:lnSpc>
                <a:spcPct val="90000"/>
              </a:lnSpc>
              <a:spcBef>
                <a:spcPts val="600"/>
              </a:spcBef>
              <a:buFont typeface="+mj-lt"/>
              <a:buAutoNum type="arabicPeriod"/>
              <a:defRPr/>
            </a:pPr>
            <a:r>
              <a:rPr lang="en-US" sz="2400" dirty="0" smtClean="0">
                <a:latin typeface="Arial" pitchFamily="34" charset="0"/>
                <a:cs typeface="Arial" pitchFamily="34" charset="0"/>
              </a:rPr>
              <a:t>Information literacy (includes research on sources, evidence, biases etc.), ICT literacy</a:t>
            </a:r>
          </a:p>
          <a:p>
            <a:pPr marL="457200" indent="-457200">
              <a:lnSpc>
                <a:spcPct val="90000"/>
              </a:lnSpc>
              <a:spcBef>
                <a:spcPts val="600"/>
              </a:spcBef>
              <a:buFont typeface="+mj-lt"/>
              <a:buAutoNum type="arabicPeriod"/>
              <a:defRPr/>
            </a:pPr>
            <a:r>
              <a:rPr lang="en-US" sz="2400" dirty="0" smtClean="0">
                <a:latin typeface="Arial" pitchFamily="34" charset="0"/>
                <a:cs typeface="Arial" pitchFamily="34" charset="0"/>
              </a:rPr>
              <a:t>Collaboration (teamwork)</a:t>
            </a:r>
          </a:p>
          <a:p>
            <a:pPr marL="457200" indent="-457200">
              <a:lnSpc>
                <a:spcPct val="90000"/>
              </a:lnSpc>
              <a:spcBef>
                <a:spcPts val="600"/>
              </a:spcBef>
              <a:buFont typeface="+mj-lt"/>
              <a:buAutoNum type="arabicPeriod"/>
              <a:defRPr/>
            </a:pPr>
            <a:r>
              <a:rPr lang="en-US" sz="2400" dirty="0" smtClean="0">
                <a:latin typeface="Arial" pitchFamily="34" charset="0"/>
                <a:cs typeface="Arial" pitchFamily="34" charset="0"/>
              </a:rPr>
              <a:t>Learning to learn, meta-cognition</a:t>
            </a:r>
          </a:p>
          <a:p>
            <a:pPr marL="457200" indent="-457200">
              <a:lnSpc>
                <a:spcPct val="90000"/>
              </a:lnSpc>
              <a:spcBef>
                <a:spcPts val="600"/>
              </a:spcBef>
              <a:buFont typeface="+mj-lt"/>
              <a:buAutoNum type="arabicPeriod"/>
              <a:defRPr/>
            </a:pPr>
            <a:r>
              <a:rPr lang="en-US" sz="2400" dirty="0" smtClean="0">
                <a:latin typeface="Arial" pitchFamily="34" charset="0"/>
                <a:cs typeface="Arial" pitchFamily="34" charset="0"/>
              </a:rPr>
              <a:t>Life and career </a:t>
            </a:r>
          </a:p>
          <a:p>
            <a:pPr marL="457200" indent="-457200">
              <a:lnSpc>
                <a:spcPct val="90000"/>
              </a:lnSpc>
              <a:spcBef>
                <a:spcPts val="600"/>
              </a:spcBef>
              <a:buFont typeface="+mj-lt"/>
              <a:buAutoNum type="arabicPeriod"/>
              <a:defRPr/>
            </a:pPr>
            <a:r>
              <a:rPr lang="en-US" sz="2400" dirty="0" smtClean="0">
                <a:latin typeface="Arial" pitchFamily="34" charset="0"/>
                <a:cs typeface="Arial" pitchFamily="34" charset="0"/>
              </a:rPr>
              <a:t>Self management and development skill</a:t>
            </a:r>
          </a:p>
          <a:p>
            <a:pPr marL="457200" indent="-457200">
              <a:lnSpc>
                <a:spcPct val="90000"/>
              </a:lnSpc>
              <a:spcBef>
                <a:spcPts val="600"/>
              </a:spcBef>
              <a:spcAft>
                <a:spcPts val="1200"/>
              </a:spcAft>
              <a:buFont typeface="+mj-lt"/>
              <a:buAutoNum type="arabicPeriod"/>
              <a:defRPr/>
            </a:pPr>
            <a:r>
              <a:rPr lang="en-US" sz="2400" dirty="0" smtClean="0">
                <a:latin typeface="Arial" pitchFamily="34" charset="0"/>
                <a:cs typeface="Arial" pitchFamily="34" charset="0"/>
              </a:rPr>
              <a:t>Citizenship – local and global</a:t>
            </a:r>
          </a:p>
          <a:p>
            <a:pPr marL="457200" indent="-457200" algn="r">
              <a:lnSpc>
                <a:spcPct val="90000"/>
              </a:lnSpc>
              <a:spcBef>
                <a:spcPts val="600"/>
              </a:spcBef>
              <a:buFont typeface="Arial" pitchFamily="34" charset="0"/>
              <a:buNone/>
              <a:defRPr/>
            </a:pPr>
            <a:r>
              <a:rPr lang="en-US" sz="2000" b="1" dirty="0" smtClean="0">
                <a:solidFill>
                  <a:srgbClr val="E40E6F"/>
                </a:solidFill>
                <a:latin typeface="Agency FB" pitchFamily="34" charset="0"/>
              </a:rPr>
              <a:t>Ref: </a:t>
            </a:r>
            <a:r>
              <a:rPr lang="en-US" sz="2000" b="1" dirty="0" smtClean="0">
                <a:latin typeface="Agency FB" pitchFamily="34" charset="0"/>
              </a:rPr>
              <a:t>Bowman, K. 2010. Background paper for the AQF Council on generic skills. </a:t>
            </a:r>
          </a:p>
          <a:p>
            <a:pPr marL="457200" indent="-457200">
              <a:lnSpc>
                <a:spcPct val="90000"/>
              </a:lnSpc>
              <a:spcBef>
                <a:spcPts val="600"/>
              </a:spcBef>
              <a:buFont typeface="+mj-lt"/>
              <a:buAutoNum type="arabicPeriod"/>
              <a:defRPr/>
            </a:pPr>
            <a:endParaRPr lang="en-US" sz="2400" dirty="0" smtClean="0"/>
          </a:p>
          <a:p>
            <a:pPr>
              <a:buFont typeface="Arial" charset="0"/>
              <a:buNone/>
              <a:defRPr/>
            </a:pPr>
            <a:endParaRPr lang="en-US" dirty="0" smtClean="0"/>
          </a:p>
        </p:txBody>
      </p:sp>
      <p:sp>
        <p:nvSpPr>
          <p:cNvPr id="4" name="Slide Number Placeholder 3"/>
          <p:cNvSpPr>
            <a:spLocks noGrp="1"/>
          </p:cNvSpPr>
          <p:nvPr>
            <p:ph type="sldNum" sz="quarter" idx="12"/>
          </p:nvPr>
        </p:nvSpPr>
        <p:spPr/>
        <p:txBody>
          <a:bodyPr/>
          <a:lstStyle/>
          <a:p>
            <a:pPr>
              <a:defRPr/>
            </a:pPr>
            <a:fld id="{1351594B-5C57-447A-8AD9-81D16DA6535B}" type="slidenum">
              <a:rPr lang="en-US" smtClean="0"/>
              <a:pPr>
                <a:defRPr/>
              </a:pPr>
              <a:t>12</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639762"/>
          </a:xfrm>
        </p:spPr>
        <p:txBody>
          <a:bodyPr/>
          <a:lstStyle/>
          <a:p>
            <a:r>
              <a:rPr lang="en-US" sz="3200" b="1" smtClean="0"/>
              <a:t>Graduate Profile: </a:t>
            </a:r>
            <a:r>
              <a:rPr lang="en-US" sz="3200" b="1" smtClean="0">
                <a:solidFill>
                  <a:srgbClr val="CC00CC"/>
                </a:solidFill>
              </a:rPr>
              <a:t>Australia NCVER</a:t>
            </a:r>
            <a:endParaRPr lang="en-US" sz="3200" smtClean="0">
              <a:solidFill>
                <a:srgbClr val="CC00CC"/>
              </a:solidFill>
            </a:endParaRPr>
          </a:p>
        </p:txBody>
      </p:sp>
      <p:graphicFrame>
        <p:nvGraphicFramePr>
          <p:cNvPr id="4" name="Table 3"/>
          <p:cNvGraphicFramePr>
            <a:graphicFrameLocks noGrp="1"/>
          </p:cNvGraphicFramePr>
          <p:nvPr/>
        </p:nvGraphicFramePr>
        <p:xfrm>
          <a:off x="228600" y="1676400"/>
          <a:ext cx="8610600" cy="3657600"/>
        </p:xfrm>
        <a:graphic>
          <a:graphicData uri="http://schemas.openxmlformats.org/drawingml/2006/table">
            <a:tbl>
              <a:tblPr firstRow="1" bandRow="1">
                <a:tableStyleId>{5C22544A-7EE6-4342-B048-85BDC9FD1C3A}</a:tableStyleId>
              </a:tblPr>
              <a:tblGrid>
                <a:gridCol w="5257800"/>
                <a:gridCol w="3352800"/>
              </a:tblGrid>
              <a:tr h="424071">
                <a:tc>
                  <a:txBody>
                    <a:bodyPr/>
                    <a:lstStyle/>
                    <a:p>
                      <a:pPr>
                        <a:spcBef>
                          <a:spcPts val="0"/>
                        </a:spcBef>
                      </a:pPr>
                      <a:r>
                        <a:rPr lang="en-US" sz="2600" b="0" dirty="0" smtClean="0">
                          <a:solidFill>
                            <a:schemeClr val="tx1"/>
                          </a:solidFill>
                          <a:latin typeface="Arial" pitchFamily="34" charset="0"/>
                          <a:cs typeface="Arial" pitchFamily="34" charset="0"/>
                        </a:rPr>
                        <a:t>1.  Basic fundamental skills </a:t>
                      </a:r>
                      <a:endParaRPr lang="en-US" sz="2600" b="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pPr>
                        <a:spcBef>
                          <a:spcPts val="0"/>
                        </a:spcBef>
                      </a:pPr>
                      <a:r>
                        <a:rPr lang="en-US" sz="2400" b="0" dirty="0" smtClean="0">
                          <a:solidFill>
                            <a:schemeClr val="tx1"/>
                          </a:solidFill>
                          <a:latin typeface="Arial Narrow" pitchFamily="34" charset="0"/>
                          <a:cs typeface="Arial" pitchFamily="34" charset="0"/>
                        </a:rPr>
                        <a:t>e.g. literacy etc</a:t>
                      </a:r>
                      <a:endParaRPr lang="en-US" sz="2400" b="0" dirty="0">
                        <a:solidFill>
                          <a:schemeClr val="tx1"/>
                        </a:solidFill>
                        <a:latin typeface="Arial Narrow" pitchFamily="34" charset="0"/>
                        <a:cs typeface="Arial" pitchFamily="34" charset="0"/>
                      </a:endParaRPr>
                    </a:p>
                  </a:txBody>
                  <a:tcPr>
                    <a:solidFill>
                      <a:schemeClr val="tx2">
                        <a:lumMod val="20000"/>
                        <a:lumOff val="80000"/>
                      </a:schemeClr>
                    </a:solidFill>
                  </a:tcPr>
                </a:tc>
              </a:tr>
              <a:tr h="424071">
                <a:tc>
                  <a:txBody>
                    <a:bodyPr/>
                    <a:lstStyle/>
                    <a:p>
                      <a:pPr marL="457200" indent="-457200">
                        <a:spcBef>
                          <a:spcPts val="0"/>
                        </a:spcBef>
                        <a:buFont typeface="+mj-lt"/>
                        <a:buNone/>
                      </a:pPr>
                      <a:r>
                        <a:rPr lang="en-US" sz="2600" dirty="0" smtClean="0">
                          <a:latin typeface="Arial" pitchFamily="34" charset="0"/>
                          <a:cs typeface="Arial" pitchFamily="34" charset="0"/>
                        </a:rPr>
                        <a:t>2.  People-related skills </a:t>
                      </a:r>
                      <a:endParaRPr lang="en-US" sz="2600" dirty="0">
                        <a:latin typeface="Arial" pitchFamily="34" charset="0"/>
                        <a:cs typeface="Arial" pitchFamily="34" charset="0"/>
                      </a:endParaRPr>
                    </a:p>
                  </a:txBody>
                  <a:tcPr>
                    <a:solidFill>
                      <a:schemeClr val="tx2">
                        <a:lumMod val="20000"/>
                        <a:lumOff val="80000"/>
                      </a:schemeClr>
                    </a:solidFill>
                  </a:tcPr>
                </a:tc>
                <a:tc>
                  <a:txBody>
                    <a:bodyPr/>
                    <a:lstStyle/>
                    <a:p>
                      <a:pPr>
                        <a:spcBef>
                          <a:spcPts val="0"/>
                        </a:spcBef>
                      </a:pPr>
                      <a:r>
                        <a:rPr lang="en-US" sz="2400" dirty="0" smtClean="0">
                          <a:latin typeface="Arial Narrow" pitchFamily="34" charset="0"/>
                          <a:cs typeface="Arial" pitchFamily="34" charset="0"/>
                        </a:rPr>
                        <a:t>e.g. teamwork etc</a:t>
                      </a:r>
                      <a:endParaRPr lang="en-US" sz="2400" dirty="0">
                        <a:latin typeface="Arial Narrow" pitchFamily="34" charset="0"/>
                        <a:cs typeface="Arial" pitchFamily="34" charset="0"/>
                      </a:endParaRPr>
                    </a:p>
                  </a:txBody>
                  <a:tcPr>
                    <a:solidFill>
                      <a:schemeClr val="tx2">
                        <a:lumMod val="20000"/>
                        <a:lumOff val="80000"/>
                      </a:schemeClr>
                    </a:solidFill>
                  </a:tcPr>
                </a:tc>
              </a:tr>
              <a:tr h="424071">
                <a:tc>
                  <a:txBody>
                    <a:bodyPr/>
                    <a:lstStyle/>
                    <a:p>
                      <a:pPr marL="457200" indent="-457200">
                        <a:spcBef>
                          <a:spcPts val="0"/>
                        </a:spcBef>
                        <a:buFont typeface="+mj-lt"/>
                        <a:buNone/>
                      </a:pPr>
                      <a:r>
                        <a:rPr lang="en-US" sz="2600" dirty="0" smtClean="0">
                          <a:latin typeface="Arial" pitchFamily="34" charset="0"/>
                          <a:cs typeface="Arial" pitchFamily="34" charset="0"/>
                        </a:rPr>
                        <a:t>3.  Conceptual thinking skills </a:t>
                      </a:r>
                      <a:endParaRPr lang="en-US" sz="2600" dirty="0">
                        <a:latin typeface="Arial" pitchFamily="34" charset="0"/>
                        <a:cs typeface="Arial" pitchFamily="34" charset="0"/>
                      </a:endParaRPr>
                    </a:p>
                  </a:txBody>
                  <a:tcPr>
                    <a:solidFill>
                      <a:schemeClr val="tx2">
                        <a:lumMod val="20000"/>
                        <a:lumOff val="80000"/>
                      </a:schemeClr>
                    </a:solidFill>
                  </a:tcPr>
                </a:tc>
                <a:tc>
                  <a:txBody>
                    <a:bodyPr/>
                    <a:lstStyle/>
                    <a:p>
                      <a:pPr>
                        <a:spcBef>
                          <a:spcPts val="0"/>
                        </a:spcBef>
                      </a:pPr>
                      <a:r>
                        <a:rPr lang="en-US" sz="2400" dirty="0" smtClean="0">
                          <a:latin typeface="Arial Narrow" pitchFamily="34" charset="0"/>
                          <a:cs typeface="Arial" pitchFamily="34" charset="0"/>
                        </a:rPr>
                        <a:t>e.g. problem-solving etc</a:t>
                      </a:r>
                      <a:endParaRPr lang="en-US" sz="2400" dirty="0">
                        <a:latin typeface="Arial Narrow" pitchFamily="34" charset="0"/>
                        <a:cs typeface="Arial" pitchFamily="34" charset="0"/>
                      </a:endParaRPr>
                    </a:p>
                  </a:txBody>
                  <a:tcPr>
                    <a:solidFill>
                      <a:schemeClr val="tx2">
                        <a:lumMod val="20000"/>
                        <a:lumOff val="80000"/>
                      </a:schemeClr>
                    </a:solidFill>
                  </a:tcPr>
                </a:tc>
              </a:tr>
              <a:tr h="424071">
                <a:tc>
                  <a:txBody>
                    <a:bodyPr/>
                    <a:lstStyle/>
                    <a:p>
                      <a:pPr marL="457200" indent="-457200">
                        <a:spcBef>
                          <a:spcPts val="0"/>
                        </a:spcBef>
                        <a:buFont typeface="+mj-lt"/>
                        <a:buNone/>
                      </a:pPr>
                      <a:r>
                        <a:rPr lang="en-US" sz="2600" dirty="0" smtClean="0">
                          <a:latin typeface="Arial" pitchFamily="34" charset="0"/>
                          <a:cs typeface="Arial" pitchFamily="34" charset="0"/>
                        </a:rPr>
                        <a:t>4.  Personal skills and attributes </a:t>
                      </a:r>
                      <a:endParaRPr lang="en-US" sz="2600" dirty="0">
                        <a:latin typeface="Arial" pitchFamily="34" charset="0"/>
                        <a:cs typeface="Arial" pitchFamily="34" charset="0"/>
                      </a:endParaRPr>
                    </a:p>
                  </a:txBody>
                  <a:tcPr>
                    <a:solidFill>
                      <a:schemeClr val="tx2">
                        <a:lumMod val="20000"/>
                        <a:lumOff val="80000"/>
                      </a:schemeClr>
                    </a:solidFill>
                  </a:tcPr>
                </a:tc>
                <a:tc>
                  <a:txBody>
                    <a:bodyPr/>
                    <a:lstStyle/>
                    <a:p>
                      <a:pPr>
                        <a:spcBef>
                          <a:spcPts val="0"/>
                        </a:spcBef>
                      </a:pPr>
                      <a:r>
                        <a:rPr lang="en-US" sz="2400" dirty="0" smtClean="0">
                          <a:latin typeface="Arial Narrow" pitchFamily="34" charset="0"/>
                          <a:cs typeface="Arial" pitchFamily="34" charset="0"/>
                        </a:rPr>
                        <a:t>e.g. responsible, ethical etc</a:t>
                      </a:r>
                      <a:endParaRPr lang="en-US" sz="2400" dirty="0">
                        <a:latin typeface="Arial Narrow" pitchFamily="34" charset="0"/>
                        <a:cs typeface="Arial" pitchFamily="34" charset="0"/>
                      </a:endParaRPr>
                    </a:p>
                  </a:txBody>
                  <a:tcPr>
                    <a:solidFill>
                      <a:schemeClr val="tx2">
                        <a:lumMod val="20000"/>
                        <a:lumOff val="80000"/>
                      </a:schemeClr>
                    </a:solidFill>
                  </a:tcPr>
                </a:tc>
              </a:tr>
              <a:tr h="457200">
                <a:tc>
                  <a:txBody>
                    <a:bodyPr/>
                    <a:lstStyle/>
                    <a:p>
                      <a:pPr marL="457200" marR="0" indent="-457200" algn="l" defTabSz="914400" rtl="0" eaLnBrk="1" fontAlgn="auto" latinLnBrk="0" hangingPunct="1">
                        <a:lnSpc>
                          <a:spcPct val="100000"/>
                        </a:lnSpc>
                        <a:spcBef>
                          <a:spcPts val="0"/>
                        </a:spcBef>
                        <a:spcAft>
                          <a:spcPts val="0"/>
                        </a:spcAft>
                        <a:buClrTx/>
                        <a:buSzTx/>
                        <a:buFont typeface="+mj-lt"/>
                        <a:buNone/>
                        <a:tabLst/>
                        <a:defRPr/>
                      </a:pPr>
                      <a:r>
                        <a:rPr lang="en-US" sz="2600" kern="1200" dirty="0" smtClean="0">
                          <a:solidFill>
                            <a:schemeClr val="dk1"/>
                          </a:solidFill>
                          <a:latin typeface="Arial" pitchFamily="34" charset="0"/>
                          <a:ea typeface="+mn-ea"/>
                          <a:cs typeface="Arial" pitchFamily="34" charset="0"/>
                        </a:rPr>
                        <a:t>5.  Skills related to the business world</a:t>
                      </a:r>
                    </a:p>
                  </a:txBody>
                  <a:tcPr>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Narrow" pitchFamily="34" charset="0"/>
                          <a:cs typeface="Arial" pitchFamily="34" charset="0"/>
                        </a:rPr>
                        <a:t>e.g. enterprising etc</a:t>
                      </a:r>
                    </a:p>
                  </a:txBody>
                  <a:tcPr>
                    <a:solidFill>
                      <a:schemeClr val="tx2">
                        <a:lumMod val="20000"/>
                        <a:lumOff val="80000"/>
                      </a:schemeClr>
                    </a:solidFill>
                  </a:tcPr>
                </a:tc>
              </a:tr>
              <a:tr h="816989">
                <a:tc>
                  <a:txBody>
                    <a:bodyPr/>
                    <a:lstStyle/>
                    <a:p>
                      <a:pPr marL="457200" indent="-457200">
                        <a:spcBef>
                          <a:spcPts val="0"/>
                        </a:spcBef>
                        <a:buFont typeface="+mj-lt"/>
                        <a:buNone/>
                      </a:pPr>
                      <a:r>
                        <a:rPr lang="en-US" sz="2600" kern="1200" dirty="0" smtClean="0">
                          <a:solidFill>
                            <a:schemeClr val="dk1"/>
                          </a:solidFill>
                          <a:latin typeface="Arial" pitchFamily="34" charset="0"/>
                          <a:ea typeface="+mn-ea"/>
                          <a:cs typeface="Arial" pitchFamily="34" charset="0"/>
                        </a:rPr>
                        <a:t>6.  Skills related to the community </a:t>
                      </a:r>
                    </a:p>
                  </a:txBody>
                  <a:tcPr>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Narrow" pitchFamily="34" charset="0"/>
                          <a:cs typeface="Arial" pitchFamily="34" charset="0"/>
                        </a:rPr>
                        <a:t>e.g. citizenship knowledge, respect for diversity</a:t>
                      </a:r>
                    </a:p>
                  </a:txBody>
                  <a:tcPr>
                    <a:solidFill>
                      <a:schemeClr val="tx2">
                        <a:lumMod val="20000"/>
                        <a:lumOff val="80000"/>
                      </a:schemeClr>
                    </a:solidFill>
                  </a:tcPr>
                </a:tc>
              </a:tr>
            </a:tbl>
          </a:graphicData>
        </a:graphic>
      </p:graphicFrame>
      <p:sp>
        <p:nvSpPr>
          <p:cNvPr id="5" name="Slide Number Placeholder 4"/>
          <p:cNvSpPr>
            <a:spLocks noGrp="1"/>
          </p:cNvSpPr>
          <p:nvPr>
            <p:ph type="sldNum" sz="quarter" idx="12"/>
          </p:nvPr>
        </p:nvSpPr>
        <p:spPr/>
        <p:txBody>
          <a:bodyPr/>
          <a:lstStyle/>
          <a:p>
            <a:pPr>
              <a:defRPr/>
            </a:pPr>
            <a:fld id="{78C6BE1B-20B1-4B61-B239-8515DD263B69}" type="slidenum">
              <a:rPr lang="en-US" smtClean="0"/>
              <a:pPr>
                <a:defRPr/>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792162"/>
          </a:xfrm>
        </p:spPr>
        <p:txBody>
          <a:bodyPr/>
          <a:lstStyle/>
          <a:p>
            <a:r>
              <a:rPr lang="en-US" sz="3200" b="1" smtClean="0"/>
              <a:t>Graduate Profile: </a:t>
            </a:r>
            <a:r>
              <a:rPr lang="en-US" sz="3200" b="1" smtClean="0">
                <a:solidFill>
                  <a:srgbClr val="CC00CC"/>
                </a:solidFill>
              </a:rPr>
              <a:t>Malaysia MQA</a:t>
            </a:r>
            <a:r>
              <a:rPr lang="en-US" sz="3200" b="1" smtClean="0"/>
              <a:t> </a:t>
            </a:r>
            <a:br>
              <a:rPr lang="en-US" sz="3200" b="1" smtClean="0"/>
            </a:br>
            <a:r>
              <a:rPr lang="en-US" sz="2400" b="1" smtClean="0">
                <a:latin typeface="Arial Narrow" pitchFamily="34" charset="0"/>
              </a:rPr>
              <a:t>(Adopted UK, USA, NZ &amp;  Australia)</a:t>
            </a:r>
            <a:endParaRPr lang="en-US" sz="2800" b="1" smtClean="0">
              <a:latin typeface="Arial Narrow" pitchFamily="34" charset="0"/>
            </a:endParaRPr>
          </a:p>
        </p:txBody>
      </p:sp>
      <p:sp>
        <p:nvSpPr>
          <p:cNvPr id="14339" name="Content Placeholder 2"/>
          <p:cNvSpPr>
            <a:spLocks noGrp="1"/>
          </p:cNvSpPr>
          <p:nvPr>
            <p:ph idx="1"/>
          </p:nvPr>
        </p:nvSpPr>
        <p:spPr>
          <a:xfrm>
            <a:off x="533400" y="1676400"/>
            <a:ext cx="8077200" cy="4191000"/>
          </a:xfrm>
        </p:spPr>
        <p:txBody>
          <a:bodyPr/>
          <a:lstStyle/>
          <a:p>
            <a:pPr marL="514350" indent="-514350">
              <a:buFont typeface="Calibri" pitchFamily="34" charset="0"/>
              <a:buAutoNum type="arabicPeriod"/>
            </a:pPr>
            <a:r>
              <a:rPr lang="en-US" sz="2800" smtClean="0">
                <a:latin typeface="Arial Narrow" pitchFamily="34" charset="0"/>
              </a:rPr>
              <a:t>Knowledge of the discipline-Content (1)</a:t>
            </a:r>
          </a:p>
          <a:p>
            <a:pPr marL="514350" indent="-514350">
              <a:buFont typeface="Calibri" pitchFamily="34" charset="0"/>
              <a:buAutoNum type="arabicPeriod"/>
            </a:pPr>
            <a:r>
              <a:rPr lang="en-US" sz="2800" smtClean="0">
                <a:latin typeface="Arial Narrow" pitchFamily="34" charset="0"/>
              </a:rPr>
              <a:t>Practical skills (2)</a:t>
            </a:r>
          </a:p>
          <a:p>
            <a:pPr marL="514350" indent="-514350">
              <a:buFont typeface="Calibri" pitchFamily="34" charset="0"/>
              <a:buAutoNum type="arabicPeriod"/>
            </a:pPr>
            <a:r>
              <a:rPr lang="en-US" sz="2800" smtClean="0">
                <a:latin typeface="Arial Narrow" pitchFamily="34" charset="0"/>
              </a:rPr>
              <a:t>Problem solving  &amp; scientific skills (6)</a:t>
            </a:r>
          </a:p>
          <a:p>
            <a:pPr marL="514350" indent="-514350">
              <a:buFont typeface="Calibri" pitchFamily="34" charset="0"/>
              <a:buAutoNum type="arabicPeriod"/>
            </a:pPr>
            <a:r>
              <a:rPr lang="en-US" sz="2800" smtClean="0">
                <a:latin typeface="Arial Narrow" pitchFamily="34" charset="0"/>
              </a:rPr>
              <a:t>Communication skills, leadership and team skills (5)</a:t>
            </a:r>
          </a:p>
          <a:p>
            <a:pPr marL="514350" indent="-514350">
              <a:buFont typeface="Calibri" pitchFamily="34" charset="0"/>
              <a:buAutoNum type="arabicPeriod"/>
            </a:pPr>
            <a:r>
              <a:rPr lang="en-US" sz="2800" smtClean="0">
                <a:latin typeface="Arial Narrow" pitchFamily="34" charset="0"/>
              </a:rPr>
              <a:t>Information management and lifelong learning skills (7)</a:t>
            </a:r>
          </a:p>
          <a:p>
            <a:pPr marL="514350" indent="-514350">
              <a:buFont typeface="Calibri" pitchFamily="34" charset="0"/>
              <a:buAutoNum type="arabicPeriod"/>
            </a:pPr>
            <a:r>
              <a:rPr lang="en-US" sz="2800" smtClean="0">
                <a:latin typeface="Arial Narrow" pitchFamily="34" charset="0"/>
              </a:rPr>
              <a:t>Social skills, teamwork and responsibilities (3)</a:t>
            </a:r>
          </a:p>
          <a:p>
            <a:pPr marL="514350" indent="-514350">
              <a:buFont typeface="Calibri" pitchFamily="34" charset="0"/>
              <a:buAutoNum type="arabicPeriod"/>
            </a:pPr>
            <a:r>
              <a:rPr lang="en-US" sz="2800" smtClean="0">
                <a:latin typeface="Arial Narrow" pitchFamily="34" charset="0"/>
              </a:rPr>
              <a:t>Values, attitudes and professionalism (4)</a:t>
            </a:r>
          </a:p>
          <a:p>
            <a:pPr marL="514350" indent="-514350">
              <a:buFont typeface="Calibri" pitchFamily="34" charset="0"/>
              <a:buAutoNum type="arabicPeriod"/>
            </a:pPr>
            <a:r>
              <a:rPr lang="en-US" sz="2800" smtClean="0">
                <a:latin typeface="Arial Narrow" pitchFamily="34" charset="0"/>
              </a:rPr>
              <a:t>Managerial and entrepreneurial skills (8)</a:t>
            </a:r>
          </a:p>
        </p:txBody>
      </p:sp>
      <p:sp>
        <p:nvSpPr>
          <p:cNvPr id="4" name="Slide Number Placeholder 3"/>
          <p:cNvSpPr>
            <a:spLocks noGrp="1"/>
          </p:cNvSpPr>
          <p:nvPr>
            <p:ph type="sldNum" sz="quarter" idx="12"/>
          </p:nvPr>
        </p:nvSpPr>
        <p:spPr/>
        <p:txBody>
          <a:bodyPr/>
          <a:lstStyle/>
          <a:p>
            <a:pPr>
              <a:defRPr/>
            </a:pPr>
            <a:fld id="{017A72CC-6D3F-45D7-9BDB-2F9D545AB897}" type="slidenum">
              <a:rPr lang="en-US" smtClean="0"/>
              <a:pPr>
                <a:defRPr/>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533400"/>
            <a:ext cx="8229600" cy="609600"/>
          </a:xfrm>
        </p:spPr>
        <p:txBody>
          <a:bodyPr/>
          <a:lstStyle/>
          <a:p>
            <a:pPr eaLnBrk="1" hangingPunct="1"/>
            <a:r>
              <a:rPr lang="en-US" sz="3200" b="1" smtClean="0">
                <a:latin typeface="Arial Narrow" pitchFamily="34" charset="0"/>
              </a:rPr>
              <a:t>GRADUATE PROFILE   </a:t>
            </a:r>
            <a:r>
              <a:rPr lang="en-US" sz="3200" b="1" smtClean="0">
                <a:solidFill>
                  <a:srgbClr val="CC00CC"/>
                </a:solidFill>
              </a:rPr>
              <a:t>(</a:t>
            </a:r>
            <a:r>
              <a:rPr lang="en-US" sz="3200" b="1" smtClean="0">
                <a:solidFill>
                  <a:srgbClr val="CC00CC"/>
                </a:solidFill>
                <a:latin typeface="Arial Narrow" pitchFamily="34" charset="0"/>
              </a:rPr>
              <a:t>University of Auckland</a:t>
            </a:r>
            <a:r>
              <a:rPr lang="en-US" sz="3200" b="1" smtClean="0">
                <a:solidFill>
                  <a:srgbClr val="CC00CC"/>
                </a:solidFill>
              </a:rPr>
              <a:t>)</a:t>
            </a:r>
            <a:endParaRPr lang="en-US" sz="3200" smtClean="0">
              <a:solidFill>
                <a:srgbClr val="CC00CC"/>
              </a:solidFill>
            </a:endParaRPr>
          </a:p>
        </p:txBody>
      </p:sp>
      <p:sp>
        <p:nvSpPr>
          <p:cNvPr id="3075" name="Content Placeholder 2"/>
          <p:cNvSpPr>
            <a:spLocks noGrp="1"/>
          </p:cNvSpPr>
          <p:nvPr>
            <p:ph idx="1"/>
          </p:nvPr>
        </p:nvSpPr>
        <p:spPr>
          <a:xfrm>
            <a:off x="381000" y="1600200"/>
            <a:ext cx="8229600" cy="4800600"/>
          </a:xfrm>
        </p:spPr>
        <p:txBody>
          <a:bodyPr/>
          <a:lstStyle/>
          <a:p>
            <a:pPr marL="571500" indent="-571500">
              <a:buFont typeface="Arial" charset="0"/>
              <a:buNone/>
              <a:defRPr/>
            </a:pPr>
            <a:r>
              <a:rPr lang="en-US" b="1" dirty="0" smtClean="0">
                <a:latin typeface="Arial Narrow" pitchFamily="34" charset="0"/>
                <a:cs typeface="Arial" pitchFamily="34" charset="0"/>
              </a:rPr>
              <a:t>A. 	Specialist knowledge</a:t>
            </a:r>
            <a:r>
              <a:rPr lang="en-US" dirty="0" smtClean="0">
                <a:latin typeface="Arial Narrow" pitchFamily="34" charset="0"/>
                <a:cs typeface="Arial" pitchFamily="34" charset="0"/>
              </a:rPr>
              <a:t> </a:t>
            </a:r>
          </a:p>
          <a:p>
            <a:pPr marL="571500" indent="-571500">
              <a:buFont typeface="+mj-lt"/>
              <a:buAutoNum type="arabicPeriod"/>
              <a:defRPr/>
            </a:pPr>
            <a:r>
              <a:rPr lang="en-US" sz="2800" dirty="0" smtClean="0">
                <a:latin typeface="Arial Narrow" pitchFamily="34" charset="0"/>
              </a:rPr>
              <a:t>A mastery of a body of knowledge, including an understanding of broad conceptual and theoretical elements, in the major fields of study.</a:t>
            </a:r>
          </a:p>
          <a:p>
            <a:pPr marL="514350" indent="-514350">
              <a:buFont typeface="+mj-lt"/>
              <a:buAutoNum type="arabicPeriod"/>
              <a:defRPr/>
            </a:pPr>
            <a:r>
              <a:rPr lang="en-US" sz="2800" dirty="0" smtClean="0">
                <a:latin typeface="Arial Narrow" pitchFamily="34" charset="0"/>
              </a:rPr>
              <a:t>An understanding and appreciation of current issues and debates in the major fields of knowledge studied.</a:t>
            </a:r>
          </a:p>
          <a:p>
            <a:pPr marL="514350" indent="-514350">
              <a:buFont typeface="+mj-lt"/>
              <a:buAutoNum type="arabicPeriod"/>
              <a:defRPr/>
            </a:pPr>
            <a:r>
              <a:rPr lang="en-US" sz="2800" dirty="0" smtClean="0">
                <a:latin typeface="Arial Narrow" pitchFamily="34" charset="0"/>
              </a:rPr>
              <a:t>An understanding and appreciation of the philosophical bases, methodologies and characteristics of scholarship, research and creative work.</a:t>
            </a:r>
          </a:p>
          <a:p>
            <a:pPr eaLnBrk="1" hangingPunct="1">
              <a:buFont typeface="Arial" charset="0"/>
              <a:buNone/>
              <a:defRPr/>
            </a:pPr>
            <a:endParaRPr lang="en-US" dirty="0" smtClean="0">
              <a:latin typeface="Arial Narrow" pitchFamily="34" charset="0"/>
            </a:endParaRPr>
          </a:p>
        </p:txBody>
      </p:sp>
      <p:graphicFrame>
        <p:nvGraphicFramePr>
          <p:cNvPr id="4" name="Table 3"/>
          <p:cNvGraphicFramePr>
            <a:graphicFrameLocks noGrp="1"/>
          </p:cNvGraphicFramePr>
          <p:nvPr/>
        </p:nvGraphicFramePr>
        <p:xfrm>
          <a:off x="6324600" y="1143000"/>
          <a:ext cx="2554287" cy="914400"/>
        </p:xfrm>
        <a:graphic>
          <a:graphicData uri="http://schemas.openxmlformats.org/drawingml/2006/table">
            <a:tbl>
              <a:tblPr/>
              <a:tblGrid>
                <a:gridCol w="509019"/>
                <a:gridCol w="510168"/>
                <a:gridCol w="510168"/>
                <a:gridCol w="510168"/>
                <a:gridCol w="514764"/>
              </a:tblGrid>
              <a:tr h="322730">
                <a:tc gridSpan="5">
                  <a:txBody>
                    <a:bodyPr/>
                    <a:lstStyle/>
                    <a:p>
                      <a:pPr marL="0" marR="0" algn="l">
                        <a:lnSpc>
                          <a:spcPct val="115000"/>
                        </a:lnSpc>
                        <a:spcBef>
                          <a:spcPts val="0"/>
                        </a:spcBef>
                        <a:spcAft>
                          <a:spcPts val="0"/>
                        </a:spcAft>
                      </a:pPr>
                      <a:r>
                        <a:rPr lang="en-US" sz="1200" dirty="0">
                          <a:latin typeface="Calibri"/>
                          <a:ea typeface="Calibri"/>
                          <a:cs typeface="Times New Roman"/>
                        </a:rPr>
                        <a:t>Importance   </a:t>
                      </a:r>
                      <a:endParaRPr lang="en-US" sz="1100" dirty="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5835">
                <a:tc>
                  <a:txBody>
                    <a:bodyPr/>
                    <a:lstStyle/>
                    <a:p>
                      <a:pPr marL="0" marR="0" algn="l">
                        <a:lnSpc>
                          <a:spcPct val="115000"/>
                        </a:lnSpc>
                        <a:spcBef>
                          <a:spcPts val="0"/>
                        </a:spcBef>
                        <a:spcAft>
                          <a:spcPts val="0"/>
                        </a:spcAft>
                      </a:pPr>
                      <a:r>
                        <a:rPr lang="en-US" sz="1100">
                          <a:latin typeface="Calibri"/>
                          <a:ea typeface="Calibri"/>
                          <a:cs typeface="Times New Roman"/>
                        </a:rPr>
                        <a:t>1</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r>
                        <a:rPr lang="en-US" sz="1100">
                          <a:latin typeface="Calibri"/>
                          <a:ea typeface="Calibri"/>
                          <a:cs typeface="Times New Roman"/>
                        </a:rPr>
                        <a:t>2</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r>
                        <a:rPr lang="en-US" sz="1100">
                          <a:latin typeface="Calibri"/>
                          <a:ea typeface="Calibri"/>
                          <a:cs typeface="Times New Roman"/>
                        </a:rPr>
                        <a:t>3</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r>
                        <a:rPr lang="en-US" sz="1100" dirty="0">
                          <a:latin typeface="Calibri"/>
                          <a:ea typeface="Calibri"/>
                          <a:cs typeface="Times New Roman"/>
                        </a:rPr>
                        <a:t>4</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r>
                        <a:rPr lang="en-US" sz="1100">
                          <a:latin typeface="Calibri"/>
                          <a:ea typeface="Calibri"/>
                          <a:cs typeface="Times New Roman"/>
                        </a:rPr>
                        <a:t>5</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95835">
                <a:tc>
                  <a:txBody>
                    <a:bodyPr/>
                    <a:lstStyle/>
                    <a:p>
                      <a:pPr marL="0" marR="0" algn="l">
                        <a:lnSpc>
                          <a:spcPct val="115000"/>
                        </a:lnSpc>
                        <a:spcBef>
                          <a:spcPts val="0"/>
                        </a:spcBef>
                        <a:spcAft>
                          <a:spcPts val="0"/>
                        </a:spcAft>
                      </a:pPr>
                      <a:endParaRPr lang="en-US" sz="1100" dirty="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dirty="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dirty="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
        <p:nvSpPr>
          <p:cNvPr id="15386" name="AutoShape 4"/>
          <p:cNvSpPr>
            <a:spLocks noChangeArrowheads="1"/>
          </p:cNvSpPr>
          <p:nvPr/>
        </p:nvSpPr>
        <p:spPr bwMode="auto">
          <a:xfrm>
            <a:off x="7467600" y="1219200"/>
            <a:ext cx="200025" cy="95250"/>
          </a:xfrm>
          <a:prstGeom prst="rightArrow">
            <a:avLst>
              <a:gd name="adj1" fmla="val 50000"/>
              <a:gd name="adj2" fmla="val 52500"/>
            </a:avLst>
          </a:prstGeom>
          <a:solidFill>
            <a:srgbClr val="FFFFFF"/>
          </a:solidFill>
          <a:ln w="9525">
            <a:solidFill>
              <a:srgbClr val="000000"/>
            </a:solidFill>
            <a:miter lim="800000"/>
            <a:headEnd/>
            <a:tailEnd/>
          </a:ln>
        </p:spPr>
        <p:txBody>
          <a:bodyPr/>
          <a:lstStyle/>
          <a:p>
            <a:endParaRPr lang="en-US"/>
          </a:p>
        </p:txBody>
      </p:sp>
      <p:sp>
        <p:nvSpPr>
          <p:cNvPr id="6" name="Slide Number Placeholder 5"/>
          <p:cNvSpPr>
            <a:spLocks noGrp="1"/>
          </p:cNvSpPr>
          <p:nvPr>
            <p:ph type="sldNum" sz="quarter" idx="12"/>
          </p:nvPr>
        </p:nvSpPr>
        <p:spPr/>
        <p:txBody>
          <a:bodyPr/>
          <a:lstStyle/>
          <a:p>
            <a:pPr>
              <a:defRPr/>
            </a:pPr>
            <a:fld id="{72B568A0-2813-417C-A79F-5C108E138217}" type="slidenum">
              <a:rPr lang="en-US" smtClean="0"/>
              <a:pPr>
                <a:defRPr/>
              </a:pPr>
              <a:t>15</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533400"/>
            <a:ext cx="8229600" cy="609600"/>
          </a:xfrm>
        </p:spPr>
        <p:txBody>
          <a:bodyPr/>
          <a:lstStyle/>
          <a:p>
            <a:pPr eaLnBrk="1" hangingPunct="1"/>
            <a:r>
              <a:rPr lang="en-US" sz="3600" b="1" smtClean="0"/>
              <a:t>GRADUATE PROFILE </a:t>
            </a:r>
            <a:r>
              <a:rPr lang="en-US" sz="3200" b="1" smtClean="0">
                <a:solidFill>
                  <a:srgbClr val="CC00CC"/>
                </a:solidFill>
              </a:rPr>
              <a:t>(</a:t>
            </a:r>
            <a:r>
              <a:rPr lang="en-US" sz="3200" b="1" smtClean="0">
                <a:solidFill>
                  <a:srgbClr val="CC00CC"/>
                </a:solidFill>
                <a:latin typeface="Arial Narrow" pitchFamily="34" charset="0"/>
              </a:rPr>
              <a:t>University of Auckland</a:t>
            </a:r>
            <a:r>
              <a:rPr lang="en-US" sz="3200" b="1" smtClean="0">
                <a:solidFill>
                  <a:srgbClr val="CC00CC"/>
                </a:solidFill>
              </a:rPr>
              <a:t>)</a:t>
            </a:r>
            <a:endParaRPr lang="en-US" sz="3200" smtClean="0">
              <a:solidFill>
                <a:srgbClr val="CC00CC"/>
              </a:solidFill>
            </a:endParaRPr>
          </a:p>
        </p:txBody>
      </p:sp>
      <p:sp>
        <p:nvSpPr>
          <p:cNvPr id="3075" name="Content Placeholder 2"/>
          <p:cNvSpPr>
            <a:spLocks noGrp="1"/>
          </p:cNvSpPr>
          <p:nvPr>
            <p:ph idx="1"/>
          </p:nvPr>
        </p:nvSpPr>
        <p:spPr>
          <a:xfrm>
            <a:off x="381000" y="1371600"/>
            <a:ext cx="8229600" cy="5029200"/>
          </a:xfrm>
        </p:spPr>
        <p:txBody>
          <a:bodyPr/>
          <a:lstStyle/>
          <a:p>
            <a:pPr marL="571500" indent="-571500">
              <a:lnSpc>
                <a:spcPct val="90000"/>
              </a:lnSpc>
              <a:spcBef>
                <a:spcPts val="600"/>
              </a:spcBef>
              <a:buFont typeface="Arial" charset="0"/>
              <a:buNone/>
              <a:defRPr/>
            </a:pPr>
            <a:r>
              <a:rPr lang="en-US" b="1" dirty="0" smtClean="0">
                <a:latin typeface="Arial Narrow" pitchFamily="34" charset="0"/>
                <a:cs typeface="Arial" pitchFamily="34" charset="0"/>
              </a:rPr>
              <a:t>B. 	</a:t>
            </a:r>
            <a:r>
              <a:rPr lang="en-US" b="1" dirty="0" smtClean="0">
                <a:latin typeface="Arial Narrow" pitchFamily="34" charset="0"/>
              </a:rPr>
              <a:t>General intellectual skills and capacities</a:t>
            </a:r>
            <a:endParaRPr lang="en-US" dirty="0" smtClean="0">
              <a:latin typeface="Arial Narrow" pitchFamily="34" charset="0"/>
              <a:cs typeface="Arial" pitchFamily="34" charset="0"/>
            </a:endParaRPr>
          </a:p>
          <a:p>
            <a:pPr marL="514350" indent="-514350">
              <a:lnSpc>
                <a:spcPct val="90000"/>
              </a:lnSpc>
              <a:spcBef>
                <a:spcPts val="600"/>
              </a:spcBef>
              <a:buFont typeface="+mj-lt"/>
              <a:buAutoNum type="arabicPeriod"/>
              <a:defRPr/>
            </a:pPr>
            <a:r>
              <a:rPr lang="en-US" sz="2800" dirty="0" smtClean="0"/>
              <a:t>A capacity for critical, conceptual and reflective thinking.</a:t>
            </a:r>
          </a:p>
          <a:p>
            <a:pPr marL="514350" indent="-514350">
              <a:lnSpc>
                <a:spcPct val="90000"/>
              </a:lnSpc>
              <a:spcBef>
                <a:spcPts val="600"/>
              </a:spcBef>
              <a:buFont typeface="+mj-lt"/>
              <a:buAutoNum type="arabicPeriod"/>
              <a:defRPr/>
            </a:pPr>
            <a:r>
              <a:rPr lang="en-US" sz="2800" dirty="0" smtClean="0"/>
              <a:t>An intellectual openness and curiosity.</a:t>
            </a:r>
          </a:p>
          <a:p>
            <a:pPr marL="514350" indent="-514350">
              <a:lnSpc>
                <a:spcPct val="90000"/>
              </a:lnSpc>
              <a:spcBef>
                <a:spcPts val="600"/>
              </a:spcBef>
              <a:buFont typeface="+mj-lt"/>
              <a:buAutoNum type="arabicPeriod"/>
              <a:defRPr/>
            </a:pPr>
            <a:r>
              <a:rPr lang="en-US" sz="2800" dirty="0" smtClean="0"/>
              <a:t>A capacity for creativity and originality.</a:t>
            </a:r>
          </a:p>
          <a:p>
            <a:pPr marL="514350" indent="-514350">
              <a:lnSpc>
                <a:spcPct val="90000"/>
              </a:lnSpc>
              <a:spcBef>
                <a:spcPts val="600"/>
              </a:spcBef>
              <a:buFont typeface="+mj-lt"/>
              <a:buAutoNum type="arabicPeriod"/>
              <a:defRPr/>
            </a:pPr>
            <a:r>
              <a:rPr lang="en-US" sz="2800" dirty="0" smtClean="0"/>
              <a:t>Intellectual integrity, respect for truth and for the ethics of research and scholarly activity.</a:t>
            </a:r>
          </a:p>
          <a:p>
            <a:pPr marL="514350" indent="-514350">
              <a:lnSpc>
                <a:spcPct val="90000"/>
              </a:lnSpc>
              <a:spcBef>
                <a:spcPts val="600"/>
              </a:spcBef>
              <a:buFont typeface="+mj-lt"/>
              <a:buAutoNum type="arabicPeriod"/>
              <a:defRPr/>
            </a:pPr>
            <a:r>
              <a:rPr lang="en-US" sz="2800" dirty="0" smtClean="0"/>
              <a:t>An ability to recognize when information is needed and a capacity to locate, evaluate and use this information effectively.</a:t>
            </a:r>
          </a:p>
          <a:p>
            <a:pPr eaLnBrk="1" hangingPunct="1">
              <a:buFont typeface="Arial" charset="0"/>
              <a:buNone/>
              <a:defRPr/>
            </a:pPr>
            <a:endParaRPr lang="en-US" dirty="0" smtClean="0">
              <a:latin typeface="Arial Narrow" pitchFamily="34" charset="0"/>
            </a:endParaRPr>
          </a:p>
        </p:txBody>
      </p:sp>
      <p:graphicFrame>
        <p:nvGraphicFramePr>
          <p:cNvPr id="4" name="Table 3"/>
          <p:cNvGraphicFramePr>
            <a:graphicFrameLocks noGrp="1"/>
          </p:cNvGraphicFramePr>
          <p:nvPr/>
        </p:nvGraphicFramePr>
        <p:xfrm>
          <a:off x="5943600" y="5492750"/>
          <a:ext cx="2554287" cy="914400"/>
        </p:xfrm>
        <a:graphic>
          <a:graphicData uri="http://schemas.openxmlformats.org/drawingml/2006/table">
            <a:tbl>
              <a:tblPr/>
              <a:tblGrid>
                <a:gridCol w="509019"/>
                <a:gridCol w="510168"/>
                <a:gridCol w="510168"/>
                <a:gridCol w="510168"/>
                <a:gridCol w="514764"/>
              </a:tblGrid>
              <a:tr h="322730">
                <a:tc gridSpan="5">
                  <a:txBody>
                    <a:bodyPr/>
                    <a:lstStyle/>
                    <a:p>
                      <a:pPr marL="0" marR="0" algn="l">
                        <a:lnSpc>
                          <a:spcPct val="115000"/>
                        </a:lnSpc>
                        <a:spcBef>
                          <a:spcPts val="0"/>
                        </a:spcBef>
                        <a:spcAft>
                          <a:spcPts val="0"/>
                        </a:spcAft>
                      </a:pPr>
                      <a:r>
                        <a:rPr lang="en-US" sz="1200" dirty="0">
                          <a:latin typeface="Calibri"/>
                          <a:ea typeface="Calibri"/>
                          <a:cs typeface="Times New Roman"/>
                        </a:rPr>
                        <a:t>Importance   </a:t>
                      </a:r>
                      <a:endParaRPr lang="en-US" sz="1100" dirty="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5835">
                <a:tc>
                  <a:txBody>
                    <a:bodyPr/>
                    <a:lstStyle/>
                    <a:p>
                      <a:pPr marL="0" marR="0" algn="l">
                        <a:lnSpc>
                          <a:spcPct val="115000"/>
                        </a:lnSpc>
                        <a:spcBef>
                          <a:spcPts val="0"/>
                        </a:spcBef>
                        <a:spcAft>
                          <a:spcPts val="0"/>
                        </a:spcAft>
                      </a:pPr>
                      <a:r>
                        <a:rPr lang="en-US" sz="1100">
                          <a:latin typeface="Calibri"/>
                          <a:ea typeface="Calibri"/>
                          <a:cs typeface="Times New Roman"/>
                        </a:rPr>
                        <a:t>1</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r>
                        <a:rPr lang="en-US" sz="1100">
                          <a:latin typeface="Calibri"/>
                          <a:ea typeface="Calibri"/>
                          <a:cs typeface="Times New Roman"/>
                        </a:rPr>
                        <a:t>2</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r>
                        <a:rPr lang="en-US" sz="1100">
                          <a:latin typeface="Calibri"/>
                          <a:ea typeface="Calibri"/>
                          <a:cs typeface="Times New Roman"/>
                        </a:rPr>
                        <a:t>3</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r>
                        <a:rPr lang="en-US" sz="1100">
                          <a:latin typeface="Calibri"/>
                          <a:ea typeface="Calibri"/>
                          <a:cs typeface="Times New Roman"/>
                        </a:rPr>
                        <a:t>4</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r>
                        <a:rPr lang="en-US" sz="1100">
                          <a:latin typeface="Calibri"/>
                          <a:ea typeface="Calibri"/>
                          <a:cs typeface="Times New Roman"/>
                        </a:rPr>
                        <a:t>5</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95835">
                <a:tc>
                  <a:txBody>
                    <a:bodyPr/>
                    <a:lstStyle/>
                    <a:p>
                      <a:pPr marL="0" marR="0" algn="l">
                        <a:lnSpc>
                          <a:spcPct val="115000"/>
                        </a:lnSpc>
                        <a:spcBef>
                          <a:spcPts val="0"/>
                        </a:spcBef>
                        <a:spcAft>
                          <a:spcPts val="0"/>
                        </a:spcAft>
                      </a:pPr>
                      <a:endParaRPr lang="en-US" sz="1100" dirty="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dirty="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dirty="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
        <p:nvSpPr>
          <p:cNvPr id="16410" name="AutoShape 4"/>
          <p:cNvSpPr>
            <a:spLocks noChangeArrowheads="1"/>
          </p:cNvSpPr>
          <p:nvPr/>
        </p:nvSpPr>
        <p:spPr bwMode="auto">
          <a:xfrm>
            <a:off x="7086600" y="5586413"/>
            <a:ext cx="200025" cy="95250"/>
          </a:xfrm>
          <a:prstGeom prst="rightArrow">
            <a:avLst>
              <a:gd name="adj1" fmla="val 50000"/>
              <a:gd name="adj2" fmla="val 52500"/>
            </a:avLst>
          </a:prstGeom>
          <a:solidFill>
            <a:srgbClr val="FFFFFF"/>
          </a:solidFill>
          <a:ln w="9525">
            <a:solidFill>
              <a:srgbClr val="000000"/>
            </a:solidFill>
            <a:miter lim="800000"/>
            <a:headEnd/>
            <a:tailEnd/>
          </a:ln>
        </p:spPr>
        <p:txBody>
          <a:bodyPr/>
          <a:lstStyle/>
          <a:p>
            <a:endParaRPr lang="en-US"/>
          </a:p>
        </p:txBody>
      </p:sp>
      <p:sp>
        <p:nvSpPr>
          <p:cNvPr id="6" name="Slide Number Placeholder 5"/>
          <p:cNvSpPr>
            <a:spLocks noGrp="1"/>
          </p:cNvSpPr>
          <p:nvPr>
            <p:ph type="sldNum" sz="quarter" idx="12"/>
          </p:nvPr>
        </p:nvSpPr>
        <p:spPr/>
        <p:txBody>
          <a:bodyPr/>
          <a:lstStyle/>
          <a:p>
            <a:pPr>
              <a:defRPr/>
            </a:pPr>
            <a:fld id="{0C2C154F-4F75-4E2F-8CA7-3396FDDB5CCD}" type="slidenum">
              <a:rPr lang="en-US" smtClean="0"/>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81000" y="304800"/>
            <a:ext cx="8229600" cy="609600"/>
          </a:xfrm>
        </p:spPr>
        <p:txBody>
          <a:bodyPr/>
          <a:lstStyle/>
          <a:p>
            <a:pPr eaLnBrk="1" hangingPunct="1"/>
            <a:r>
              <a:rPr lang="en-US" sz="3600" b="1" smtClean="0"/>
              <a:t>GRADUATE PROFILE </a:t>
            </a:r>
            <a:r>
              <a:rPr lang="en-US" sz="3200" b="1" smtClean="0">
                <a:solidFill>
                  <a:srgbClr val="CC00CC"/>
                </a:solidFill>
              </a:rPr>
              <a:t>(</a:t>
            </a:r>
            <a:r>
              <a:rPr lang="en-US" sz="3200" b="1" smtClean="0">
                <a:solidFill>
                  <a:srgbClr val="CC00CC"/>
                </a:solidFill>
                <a:latin typeface="Arial Narrow" pitchFamily="34" charset="0"/>
              </a:rPr>
              <a:t>University of Auckland</a:t>
            </a:r>
            <a:r>
              <a:rPr lang="en-US" sz="3200" b="1" smtClean="0">
                <a:solidFill>
                  <a:srgbClr val="CC00CC"/>
                </a:solidFill>
              </a:rPr>
              <a:t>)</a:t>
            </a:r>
            <a:endParaRPr lang="en-US" sz="3200" smtClean="0">
              <a:solidFill>
                <a:srgbClr val="CC00CC"/>
              </a:solidFill>
            </a:endParaRPr>
          </a:p>
        </p:txBody>
      </p:sp>
      <p:sp>
        <p:nvSpPr>
          <p:cNvPr id="3075" name="Content Placeholder 2"/>
          <p:cNvSpPr>
            <a:spLocks noGrp="1"/>
          </p:cNvSpPr>
          <p:nvPr>
            <p:ph idx="1"/>
          </p:nvPr>
        </p:nvSpPr>
        <p:spPr>
          <a:xfrm>
            <a:off x="381000" y="1143000"/>
            <a:ext cx="8229600" cy="5257800"/>
          </a:xfrm>
        </p:spPr>
        <p:txBody>
          <a:bodyPr/>
          <a:lstStyle/>
          <a:p>
            <a:pPr marL="571500" indent="-571500">
              <a:lnSpc>
                <a:spcPct val="90000"/>
              </a:lnSpc>
              <a:spcBef>
                <a:spcPts val="600"/>
              </a:spcBef>
              <a:buFont typeface="Arial" charset="0"/>
              <a:buNone/>
              <a:defRPr/>
            </a:pPr>
            <a:r>
              <a:rPr lang="en-US" b="1" dirty="0" smtClean="0">
                <a:latin typeface="Arial Narrow" pitchFamily="34" charset="0"/>
                <a:cs typeface="Arial" pitchFamily="34" charset="0"/>
              </a:rPr>
              <a:t>B. </a:t>
            </a:r>
            <a:r>
              <a:rPr lang="en-US" b="1" dirty="0" smtClean="0">
                <a:latin typeface="Arial Narrow" pitchFamily="34" charset="0"/>
              </a:rPr>
              <a:t>General intellectual skills and capacities</a:t>
            </a:r>
            <a:endParaRPr lang="en-US" dirty="0" smtClean="0">
              <a:latin typeface="Arial Narrow" pitchFamily="34" charset="0"/>
              <a:cs typeface="Arial" pitchFamily="34" charset="0"/>
            </a:endParaRPr>
          </a:p>
          <a:p>
            <a:pPr>
              <a:lnSpc>
                <a:spcPct val="90000"/>
              </a:lnSpc>
              <a:spcBef>
                <a:spcPts val="600"/>
              </a:spcBef>
              <a:buFont typeface="Arial" charset="0"/>
              <a:buNone/>
              <a:defRPr/>
            </a:pPr>
            <a:r>
              <a:rPr lang="en-US" sz="2800" dirty="0" smtClean="0"/>
              <a:t>6.	An awareness of international and global dimensions of intellectual, political and economic activities, and distinctive qualities of </a:t>
            </a:r>
            <a:r>
              <a:rPr lang="en-US" sz="2800" dirty="0" err="1" smtClean="0"/>
              <a:t>Āotearoa</a:t>
            </a:r>
            <a:r>
              <a:rPr lang="en-US" sz="2800" dirty="0" smtClean="0"/>
              <a:t>/New Zealand.</a:t>
            </a:r>
          </a:p>
          <a:p>
            <a:pPr>
              <a:lnSpc>
                <a:spcPct val="90000"/>
              </a:lnSpc>
              <a:spcBef>
                <a:spcPts val="600"/>
              </a:spcBef>
              <a:buFont typeface="Arial" charset="0"/>
              <a:buNone/>
              <a:defRPr/>
            </a:pPr>
            <a:r>
              <a:rPr lang="en-US" sz="2800" dirty="0" smtClean="0"/>
              <a:t>7.	An ability to access, identify, organize and communicate knowledge effectively in both written and spoken English and/or </a:t>
            </a:r>
            <a:r>
              <a:rPr lang="en-US" sz="2800" dirty="0" err="1" smtClean="0"/>
              <a:t>Māori</a:t>
            </a:r>
            <a:r>
              <a:rPr lang="en-US" sz="2800" dirty="0" smtClean="0"/>
              <a:t>.</a:t>
            </a:r>
          </a:p>
          <a:p>
            <a:pPr>
              <a:lnSpc>
                <a:spcPct val="90000"/>
              </a:lnSpc>
              <a:spcBef>
                <a:spcPts val="600"/>
              </a:spcBef>
              <a:buFont typeface="Arial" charset="0"/>
              <a:buNone/>
              <a:defRPr/>
            </a:pPr>
            <a:r>
              <a:rPr lang="en-US" sz="2800" dirty="0" smtClean="0"/>
              <a:t>8.	An ability to undertake numerical calculations and understand quantitative information.</a:t>
            </a:r>
          </a:p>
          <a:p>
            <a:pPr>
              <a:lnSpc>
                <a:spcPct val="90000"/>
              </a:lnSpc>
              <a:spcBef>
                <a:spcPts val="600"/>
              </a:spcBef>
              <a:buFont typeface="Arial" charset="0"/>
              <a:buNone/>
              <a:defRPr/>
            </a:pPr>
            <a:r>
              <a:rPr lang="en-US" sz="2800" dirty="0" smtClean="0"/>
              <a:t>9.	An ability to make appropriate use of advanced information and communication technologies.</a:t>
            </a:r>
          </a:p>
          <a:p>
            <a:pPr eaLnBrk="1" hangingPunct="1">
              <a:buFont typeface="Arial" charset="0"/>
              <a:buNone/>
              <a:defRPr/>
            </a:pPr>
            <a:endParaRPr lang="en-US" dirty="0" smtClean="0">
              <a:latin typeface="Arial Narrow" pitchFamily="34" charset="0"/>
            </a:endParaRPr>
          </a:p>
        </p:txBody>
      </p:sp>
      <p:graphicFrame>
        <p:nvGraphicFramePr>
          <p:cNvPr id="4" name="Table 3"/>
          <p:cNvGraphicFramePr>
            <a:graphicFrameLocks noGrp="1"/>
          </p:cNvGraphicFramePr>
          <p:nvPr/>
        </p:nvGraphicFramePr>
        <p:xfrm>
          <a:off x="6096000" y="5845175"/>
          <a:ext cx="2554287" cy="914400"/>
        </p:xfrm>
        <a:graphic>
          <a:graphicData uri="http://schemas.openxmlformats.org/drawingml/2006/table">
            <a:tbl>
              <a:tblPr/>
              <a:tblGrid>
                <a:gridCol w="509019"/>
                <a:gridCol w="510168"/>
                <a:gridCol w="510168"/>
                <a:gridCol w="510168"/>
                <a:gridCol w="514764"/>
              </a:tblGrid>
              <a:tr h="322730">
                <a:tc gridSpan="5">
                  <a:txBody>
                    <a:bodyPr/>
                    <a:lstStyle/>
                    <a:p>
                      <a:pPr marL="0" marR="0" algn="l">
                        <a:lnSpc>
                          <a:spcPct val="115000"/>
                        </a:lnSpc>
                        <a:spcBef>
                          <a:spcPts val="0"/>
                        </a:spcBef>
                        <a:spcAft>
                          <a:spcPts val="0"/>
                        </a:spcAft>
                      </a:pPr>
                      <a:r>
                        <a:rPr lang="en-US" sz="1200" dirty="0">
                          <a:latin typeface="Calibri"/>
                          <a:ea typeface="Calibri"/>
                          <a:cs typeface="Times New Roman"/>
                        </a:rPr>
                        <a:t>Importance   </a:t>
                      </a:r>
                      <a:endParaRPr lang="en-US" sz="1100" dirty="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5835">
                <a:tc>
                  <a:txBody>
                    <a:bodyPr/>
                    <a:lstStyle/>
                    <a:p>
                      <a:pPr marL="0" marR="0" algn="l">
                        <a:lnSpc>
                          <a:spcPct val="115000"/>
                        </a:lnSpc>
                        <a:spcBef>
                          <a:spcPts val="0"/>
                        </a:spcBef>
                        <a:spcAft>
                          <a:spcPts val="0"/>
                        </a:spcAft>
                      </a:pPr>
                      <a:r>
                        <a:rPr lang="en-US" sz="1100">
                          <a:latin typeface="Calibri"/>
                          <a:ea typeface="Calibri"/>
                          <a:cs typeface="Times New Roman"/>
                        </a:rPr>
                        <a:t>1</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r>
                        <a:rPr lang="en-US" sz="1100">
                          <a:latin typeface="Calibri"/>
                          <a:ea typeface="Calibri"/>
                          <a:cs typeface="Times New Roman"/>
                        </a:rPr>
                        <a:t>2</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r>
                        <a:rPr lang="en-US" sz="1100">
                          <a:latin typeface="Calibri"/>
                          <a:ea typeface="Calibri"/>
                          <a:cs typeface="Times New Roman"/>
                        </a:rPr>
                        <a:t>3</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r>
                        <a:rPr lang="en-US" sz="1100">
                          <a:latin typeface="Calibri"/>
                          <a:ea typeface="Calibri"/>
                          <a:cs typeface="Times New Roman"/>
                        </a:rPr>
                        <a:t>4</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r>
                        <a:rPr lang="en-US" sz="1100">
                          <a:latin typeface="Calibri"/>
                          <a:ea typeface="Calibri"/>
                          <a:cs typeface="Times New Roman"/>
                        </a:rPr>
                        <a:t>5</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95835">
                <a:tc>
                  <a:txBody>
                    <a:bodyPr/>
                    <a:lstStyle/>
                    <a:p>
                      <a:pPr marL="0" marR="0" algn="l">
                        <a:lnSpc>
                          <a:spcPct val="115000"/>
                        </a:lnSpc>
                        <a:spcBef>
                          <a:spcPts val="0"/>
                        </a:spcBef>
                        <a:spcAft>
                          <a:spcPts val="0"/>
                        </a:spcAft>
                      </a:pPr>
                      <a:endParaRPr lang="en-US" sz="1100" dirty="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dirty="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dirty="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
        <p:nvSpPr>
          <p:cNvPr id="17434" name="AutoShape 4"/>
          <p:cNvSpPr>
            <a:spLocks noChangeArrowheads="1"/>
          </p:cNvSpPr>
          <p:nvPr/>
        </p:nvSpPr>
        <p:spPr bwMode="auto">
          <a:xfrm>
            <a:off x="7239000" y="5921375"/>
            <a:ext cx="200025" cy="95250"/>
          </a:xfrm>
          <a:prstGeom prst="rightArrow">
            <a:avLst>
              <a:gd name="adj1" fmla="val 50000"/>
              <a:gd name="adj2" fmla="val 52500"/>
            </a:avLst>
          </a:prstGeom>
          <a:solidFill>
            <a:srgbClr val="FFFFFF"/>
          </a:solidFill>
          <a:ln w="9525">
            <a:solidFill>
              <a:srgbClr val="000000"/>
            </a:solidFill>
            <a:miter lim="800000"/>
            <a:headEnd/>
            <a:tailEnd/>
          </a:ln>
        </p:spPr>
        <p:txBody>
          <a:bodyPr/>
          <a:lstStyle/>
          <a:p>
            <a:endParaRPr lang="en-US"/>
          </a:p>
        </p:txBody>
      </p:sp>
      <p:sp>
        <p:nvSpPr>
          <p:cNvPr id="6" name="Slide Number Placeholder 5"/>
          <p:cNvSpPr>
            <a:spLocks noGrp="1"/>
          </p:cNvSpPr>
          <p:nvPr>
            <p:ph type="sldNum" sz="quarter" idx="12"/>
          </p:nvPr>
        </p:nvSpPr>
        <p:spPr/>
        <p:txBody>
          <a:bodyPr/>
          <a:lstStyle/>
          <a:p>
            <a:pPr>
              <a:defRPr/>
            </a:pPr>
            <a:fld id="{A664F834-C02E-4FDA-8EB0-9810BC0E5C27}" type="slidenum">
              <a:rPr lang="en-US" smtClean="0"/>
              <a:pPr>
                <a:defRPr/>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81000" y="304800"/>
            <a:ext cx="8229600" cy="609600"/>
          </a:xfrm>
        </p:spPr>
        <p:txBody>
          <a:bodyPr/>
          <a:lstStyle/>
          <a:p>
            <a:pPr eaLnBrk="1" hangingPunct="1"/>
            <a:r>
              <a:rPr lang="en-US" sz="3600" b="1" smtClean="0"/>
              <a:t>GRADUATE PROFILE </a:t>
            </a:r>
            <a:r>
              <a:rPr lang="en-US" sz="3200" b="1" smtClean="0">
                <a:solidFill>
                  <a:srgbClr val="CC00CC"/>
                </a:solidFill>
              </a:rPr>
              <a:t>(</a:t>
            </a:r>
            <a:r>
              <a:rPr lang="en-US" sz="3200" b="1" smtClean="0">
                <a:solidFill>
                  <a:srgbClr val="CC00CC"/>
                </a:solidFill>
                <a:latin typeface="Arial Narrow" pitchFamily="34" charset="0"/>
              </a:rPr>
              <a:t>University of Auckland</a:t>
            </a:r>
            <a:r>
              <a:rPr lang="en-US" sz="3200" b="1" smtClean="0">
                <a:solidFill>
                  <a:srgbClr val="CC00CC"/>
                </a:solidFill>
              </a:rPr>
              <a:t>)</a:t>
            </a:r>
            <a:endParaRPr lang="en-US" sz="3200" smtClean="0">
              <a:solidFill>
                <a:srgbClr val="CC00CC"/>
              </a:solidFill>
            </a:endParaRPr>
          </a:p>
        </p:txBody>
      </p:sp>
      <p:sp>
        <p:nvSpPr>
          <p:cNvPr id="3075" name="Content Placeholder 2"/>
          <p:cNvSpPr>
            <a:spLocks noGrp="1"/>
          </p:cNvSpPr>
          <p:nvPr>
            <p:ph idx="1"/>
          </p:nvPr>
        </p:nvSpPr>
        <p:spPr>
          <a:xfrm>
            <a:off x="304800" y="1066800"/>
            <a:ext cx="8534400" cy="5334000"/>
          </a:xfrm>
        </p:spPr>
        <p:txBody>
          <a:bodyPr/>
          <a:lstStyle/>
          <a:p>
            <a:pPr marL="571500" indent="-571500">
              <a:buFont typeface="Arial" charset="0"/>
              <a:buNone/>
              <a:defRPr/>
            </a:pPr>
            <a:r>
              <a:rPr lang="en-US" b="1" dirty="0" smtClean="0">
                <a:latin typeface="Arial Narrow" pitchFamily="34" charset="0"/>
                <a:cs typeface="Arial" pitchFamily="34" charset="0"/>
              </a:rPr>
              <a:t>C. </a:t>
            </a:r>
            <a:r>
              <a:rPr lang="en-US" b="1" dirty="0" smtClean="0">
                <a:latin typeface="Arial Narrow" pitchFamily="34" charset="0"/>
              </a:rPr>
              <a:t>Personal qualities</a:t>
            </a:r>
          </a:p>
          <a:p>
            <a:pPr marL="514350" indent="-514350">
              <a:lnSpc>
                <a:spcPct val="90000"/>
              </a:lnSpc>
              <a:buFont typeface="+mj-lt"/>
              <a:buAutoNum type="arabicPeriod"/>
              <a:defRPr/>
            </a:pPr>
            <a:r>
              <a:rPr lang="en-US" sz="2600" dirty="0" smtClean="0">
                <a:latin typeface="Arial Narrow" pitchFamily="34" charset="0"/>
              </a:rPr>
              <a:t>A love and enjoyment of ideas, discovery and learning.</a:t>
            </a:r>
          </a:p>
          <a:p>
            <a:pPr marL="514350" indent="-514350">
              <a:lnSpc>
                <a:spcPct val="90000"/>
              </a:lnSpc>
              <a:buFont typeface="+mj-lt"/>
              <a:buAutoNum type="arabicPeriod"/>
              <a:defRPr/>
            </a:pPr>
            <a:r>
              <a:rPr lang="en-US" sz="2600" dirty="0" smtClean="0">
                <a:latin typeface="Arial Narrow" pitchFamily="34" charset="0"/>
              </a:rPr>
              <a:t>An ability to work independently and in collaboration with others.</a:t>
            </a:r>
          </a:p>
          <a:p>
            <a:pPr marL="514350" indent="-514350">
              <a:lnSpc>
                <a:spcPct val="90000"/>
              </a:lnSpc>
              <a:buFont typeface="+mj-lt"/>
              <a:buAutoNum type="arabicPeriod"/>
              <a:defRPr/>
            </a:pPr>
            <a:r>
              <a:rPr lang="en-US" sz="2600" dirty="0" smtClean="0">
                <a:latin typeface="Arial Narrow" pitchFamily="34" charset="0"/>
              </a:rPr>
              <a:t>Self-discipline and an ability to plan and achieve personal and professional goals.</a:t>
            </a:r>
          </a:p>
          <a:p>
            <a:pPr marL="514350" indent="-514350">
              <a:lnSpc>
                <a:spcPct val="90000"/>
              </a:lnSpc>
              <a:buFont typeface="+mj-lt"/>
              <a:buAutoNum type="arabicPeriod"/>
              <a:defRPr/>
            </a:pPr>
            <a:r>
              <a:rPr lang="en-US" sz="2600" dirty="0" smtClean="0">
                <a:latin typeface="Arial Narrow" pitchFamily="34" charset="0"/>
              </a:rPr>
              <a:t>An ability to lead in the community, and a willingness to engage in constructive public discourse and to accept social and civic responsibilities.</a:t>
            </a:r>
          </a:p>
          <a:p>
            <a:pPr marL="514350" indent="-514350">
              <a:lnSpc>
                <a:spcPct val="90000"/>
              </a:lnSpc>
              <a:buFont typeface="+mj-lt"/>
              <a:buAutoNum type="arabicPeriod"/>
              <a:defRPr/>
            </a:pPr>
            <a:r>
              <a:rPr lang="en-US" sz="2600" dirty="0" smtClean="0">
                <a:latin typeface="Arial Narrow" pitchFamily="34" charset="0"/>
              </a:rPr>
              <a:t>Respect for the values of other individuals and groups, and an appreciation of human and cultural diversity.</a:t>
            </a:r>
          </a:p>
          <a:p>
            <a:pPr marL="514350" indent="-514350">
              <a:lnSpc>
                <a:spcPct val="90000"/>
              </a:lnSpc>
              <a:buFont typeface="+mj-lt"/>
              <a:buAutoNum type="arabicPeriod"/>
              <a:defRPr/>
            </a:pPr>
            <a:r>
              <a:rPr lang="en-US" sz="2600" dirty="0" smtClean="0">
                <a:latin typeface="Arial Narrow" pitchFamily="34" charset="0"/>
              </a:rPr>
              <a:t>Personal and professional integrity and an awareness of the requirements of ethical </a:t>
            </a:r>
            <a:r>
              <a:rPr lang="en-US" sz="2600" dirty="0" err="1" smtClean="0">
                <a:latin typeface="Arial Narrow" pitchFamily="34" charset="0"/>
              </a:rPr>
              <a:t>behaviour</a:t>
            </a:r>
            <a:r>
              <a:rPr lang="en-US" sz="2600" dirty="0" smtClean="0">
                <a:latin typeface="Arial Narrow" pitchFamily="34" charset="0"/>
              </a:rPr>
              <a:t>.</a:t>
            </a:r>
          </a:p>
          <a:p>
            <a:pPr>
              <a:buFont typeface="Arial" charset="0"/>
              <a:buNone/>
              <a:defRPr/>
            </a:pPr>
            <a:r>
              <a:rPr lang="en-US" sz="2800" dirty="0" smtClean="0"/>
              <a:t>						</a:t>
            </a:r>
            <a:r>
              <a:rPr lang="en-US" sz="2400" dirty="0" smtClean="0">
                <a:latin typeface="Agency FB" pitchFamily="34" charset="0"/>
              </a:rPr>
              <a:t>Approved by Senate: 3 March 2003</a:t>
            </a:r>
          </a:p>
          <a:p>
            <a:pPr>
              <a:buFont typeface="Arial" charset="0"/>
              <a:buChar char="•"/>
              <a:defRPr/>
            </a:pPr>
            <a:endParaRPr lang="en-US" sz="2800" dirty="0" smtClean="0">
              <a:latin typeface="Arial Narrow" pitchFamily="34" charset="0"/>
            </a:endParaRPr>
          </a:p>
          <a:p>
            <a:pPr eaLnBrk="1" hangingPunct="1">
              <a:buFont typeface="Arial" charset="0"/>
              <a:buNone/>
              <a:defRPr/>
            </a:pPr>
            <a:endParaRPr lang="en-US" dirty="0" smtClean="0">
              <a:latin typeface="Arial Narrow" pitchFamily="34" charset="0"/>
            </a:endParaRPr>
          </a:p>
        </p:txBody>
      </p:sp>
      <p:graphicFrame>
        <p:nvGraphicFramePr>
          <p:cNvPr id="4" name="Table 3"/>
          <p:cNvGraphicFramePr>
            <a:graphicFrameLocks noGrp="1"/>
          </p:cNvGraphicFramePr>
          <p:nvPr/>
        </p:nvGraphicFramePr>
        <p:xfrm>
          <a:off x="6324600" y="782638"/>
          <a:ext cx="2554287" cy="914400"/>
        </p:xfrm>
        <a:graphic>
          <a:graphicData uri="http://schemas.openxmlformats.org/drawingml/2006/table">
            <a:tbl>
              <a:tblPr/>
              <a:tblGrid>
                <a:gridCol w="509019"/>
                <a:gridCol w="510168"/>
                <a:gridCol w="510168"/>
                <a:gridCol w="510168"/>
                <a:gridCol w="514764"/>
              </a:tblGrid>
              <a:tr h="322730">
                <a:tc gridSpan="5">
                  <a:txBody>
                    <a:bodyPr/>
                    <a:lstStyle/>
                    <a:p>
                      <a:pPr marL="0" marR="0" algn="l">
                        <a:lnSpc>
                          <a:spcPct val="115000"/>
                        </a:lnSpc>
                        <a:spcBef>
                          <a:spcPts val="0"/>
                        </a:spcBef>
                        <a:spcAft>
                          <a:spcPts val="0"/>
                        </a:spcAft>
                      </a:pPr>
                      <a:r>
                        <a:rPr lang="en-US" sz="1200" dirty="0">
                          <a:latin typeface="Calibri"/>
                          <a:ea typeface="Calibri"/>
                          <a:cs typeface="Times New Roman"/>
                        </a:rPr>
                        <a:t>Importance   </a:t>
                      </a:r>
                      <a:endParaRPr lang="en-US" sz="1100" dirty="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5835">
                <a:tc>
                  <a:txBody>
                    <a:bodyPr/>
                    <a:lstStyle/>
                    <a:p>
                      <a:pPr marL="0" marR="0" algn="l">
                        <a:lnSpc>
                          <a:spcPct val="115000"/>
                        </a:lnSpc>
                        <a:spcBef>
                          <a:spcPts val="0"/>
                        </a:spcBef>
                        <a:spcAft>
                          <a:spcPts val="0"/>
                        </a:spcAft>
                      </a:pPr>
                      <a:r>
                        <a:rPr lang="en-US" sz="1100">
                          <a:latin typeface="Calibri"/>
                          <a:ea typeface="Calibri"/>
                          <a:cs typeface="Times New Roman"/>
                        </a:rPr>
                        <a:t>1</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r>
                        <a:rPr lang="en-US" sz="1100">
                          <a:latin typeface="Calibri"/>
                          <a:ea typeface="Calibri"/>
                          <a:cs typeface="Times New Roman"/>
                        </a:rPr>
                        <a:t>2</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r>
                        <a:rPr lang="en-US" sz="1100">
                          <a:latin typeface="Calibri"/>
                          <a:ea typeface="Calibri"/>
                          <a:cs typeface="Times New Roman"/>
                        </a:rPr>
                        <a:t>3</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r>
                        <a:rPr lang="en-US" sz="1100">
                          <a:latin typeface="Calibri"/>
                          <a:ea typeface="Calibri"/>
                          <a:cs typeface="Times New Roman"/>
                        </a:rPr>
                        <a:t>4</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r>
                        <a:rPr lang="en-US" sz="1100">
                          <a:latin typeface="Calibri"/>
                          <a:ea typeface="Calibri"/>
                          <a:cs typeface="Times New Roman"/>
                        </a:rPr>
                        <a:t>5</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95835">
                <a:tc>
                  <a:txBody>
                    <a:bodyPr/>
                    <a:lstStyle/>
                    <a:p>
                      <a:pPr marL="0" marR="0" algn="l">
                        <a:lnSpc>
                          <a:spcPct val="115000"/>
                        </a:lnSpc>
                        <a:spcBef>
                          <a:spcPts val="0"/>
                        </a:spcBef>
                        <a:spcAft>
                          <a:spcPts val="0"/>
                        </a:spcAft>
                      </a:pPr>
                      <a:endParaRPr lang="en-US" sz="1100" dirty="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dirty="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dirty="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
        <p:nvSpPr>
          <p:cNvPr id="18458" name="AutoShape 4"/>
          <p:cNvSpPr>
            <a:spLocks noChangeArrowheads="1"/>
          </p:cNvSpPr>
          <p:nvPr/>
        </p:nvSpPr>
        <p:spPr bwMode="auto">
          <a:xfrm>
            <a:off x="7543800" y="838200"/>
            <a:ext cx="200025" cy="95250"/>
          </a:xfrm>
          <a:prstGeom prst="rightArrow">
            <a:avLst>
              <a:gd name="adj1" fmla="val 50000"/>
              <a:gd name="adj2" fmla="val 52500"/>
            </a:avLst>
          </a:prstGeom>
          <a:solidFill>
            <a:srgbClr val="FFFFFF"/>
          </a:solidFill>
          <a:ln w="9525">
            <a:solidFill>
              <a:srgbClr val="000000"/>
            </a:solidFill>
            <a:miter lim="800000"/>
            <a:headEnd/>
            <a:tailEnd/>
          </a:ln>
        </p:spPr>
        <p:txBody>
          <a:bodyPr/>
          <a:lstStyle/>
          <a:p>
            <a:endParaRPr lang="en-US"/>
          </a:p>
        </p:txBody>
      </p:sp>
      <p:sp>
        <p:nvSpPr>
          <p:cNvPr id="6" name="Slide Number Placeholder 5"/>
          <p:cNvSpPr>
            <a:spLocks noGrp="1"/>
          </p:cNvSpPr>
          <p:nvPr>
            <p:ph type="sldNum" sz="quarter" idx="12"/>
          </p:nvPr>
        </p:nvSpPr>
        <p:spPr/>
        <p:txBody>
          <a:bodyPr/>
          <a:lstStyle/>
          <a:p>
            <a:pPr>
              <a:defRPr/>
            </a:pPr>
            <a:fld id="{FED9768C-CD92-4DEA-A8A9-15A6F9B58252}" type="slidenum">
              <a:rPr lang="en-US" smtClean="0"/>
              <a:pPr>
                <a:defRPr/>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lnSpc>
                <a:spcPct val="80000"/>
              </a:lnSpc>
            </a:pPr>
            <a:r>
              <a:rPr lang="en-US" sz="3200" b="1" dirty="0" smtClean="0">
                <a:latin typeface="Arial Narrow" pitchFamily="34" charset="0"/>
              </a:rPr>
              <a:t>Griffith University aims to prepare its graduates to be leaders in their fields by being:- </a:t>
            </a:r>
            <a:endParaRPr lang="en-US" sz="3200" dirty="0">
              <a:latin typeface="Arial Narrow" pitchFamily="34" charset="0"/>
            </a:endParaRPr>
          </a:p>
        </p:txBody>
      </p:sp>
      <p:sp>
        <p:nvSpPr>
          <p:cNvPr id="3" name="Content Placeholder 2"/>
          <p:cNvSpPr>
            <a:spLocks noGrp="1"/>
          </p:cNvSpPr>
          <p:nvPr>
            <p:ph idx="1"/>
          </p:nvPr>
        </p:nvSpPr>
        <p:spPr>
          <a:xfrm>
            <a:off x="457200" y="1905001"/>
            <a:ext cx="8229600" cy="3657600"/>
          </a:xfrm>
        </p:spPr>
        <p:txBody>
          <a:bodyPr/>
          <a:lstStyle/>
          <a:p>
            <a:pPr marL="514350" indent="-514350">
              <a:buFont typeface="+mj-lt"/>
              <a:buAutoNum type="arabicPeriod"/>
            </a:pPr>
            <a:r>
              <a:rPr lang="en-US" sz="2800" b="1" dirty="0" smtClean="0"/>
              <a:t>Knowledgeable and Skilled in their Disciplines </a:t>
            </a:r>
          </a:p>
          <a:p>
            <a:pPr marL="514350" indent="-514350">
              <a:buFont typeface="+mj-lt"/>
              <a:buAutoNum type="arabicPeriod"/>
            </a:pPr>
            <a:r>
              <a:rPr lang="en-US" sz="2800" b="1" dirty="0" smtClean="0">
                <a:solidFill>
                  <a:srgbClr val="CC00CC"/>
                </a:solidFill>
              </a:rPr>
              <a:t>Effective Communicators </a:t>
            </a:r>
            <a:r>
              <a:rPr lang="en-US" sz="2800" b="1" dirty="0" smtClean="0"/>
              <a:t>and Team Members </a:t>
            </a:r>
          </a:p>
          <a:p>
            <a:pPr marL="514350" indent="-514350">
              <a:buFont typeface="+mj-lt"/>
              <a:buAutoNum type="arabicPeriod"/>
            </a:pPr>
            <a:r>
              <a:rPr lang="en-US" sz="2800" b="1" dirty="0" smtClean="0"/>
              <a:t>Innovative and Creative, with Critical Judgment </a:t>
            </a:r>
          </a:p>
          <a:p>
            <a:pPr marL="514350" indent="-514350">
              <a:buFont typeface="+mj-lt"/>
              <a:buAutoNum type="arabicPeriod"/>
            </a:pPr>
            <a:r>
              <a:rPr lang="en-US" sz="2800" b="1" dirty="0" smtClean="0"/>
              <a:t>Socially Responsible and Engaged in their Communities </a:t>
            </a:r>
          </a:p>
          <a:p>
            <a:pPr marL="514350" indent="-514350">
              <a:buFont typeface="+mj-lt"/>
              <a:buAutoNum type="arabicPeriod"/>
            </a:pPr>
            <a:r>
              <a:rPr lang="en-US" sz="2800" b="1" dirty="0" smtClean="0"/>
              <a:t>Competent in Culturally Diverse and International Environments </a:t>
            </a:r>
          </a:p>
          <a:p>
            <a:endParaRPr lang="en-US" dirty="0"/>
          </a:p>
        </p:txBody>
      </p:sp>
      <p:sp>
        <p:nvSpPr>
          <p:cNvPr id="4" name="Slide Number Placeholder 3"/>
          <p:cNvSpPr>
            <a:spLocks noGrp="1"/>
          </p:cNvSpPr>
          <p:nvPr>
            <p:ph type="sldNum" sz="quarter" idx="12"/>
          </p:nvPr>
        </p:nvSpPr>
        <p:spPr/>
        <p:txBody>
          <a:bodyPr/>
          <a:lstStyle/>
          <a:p>
            <a:pPr>
              <a:defRPr/>
            </a:pPr>
            <a:fld id="{4C3918BF-24A1-450C-BE9B-2AED8E295136}"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aughing Colours's photo."/>
          <p:cNvPicPr>
            <a:picLocks noGrp="1"/>
          </p:cNvPicPr>
          <p:nvPr>
            <p:ph idx="1"/>
          </p:nvPr>
        </p:nvPicPr>
        <p:blipFill>
          <a:blip r:embed="rId2"/>
          <a:srcRect l="3014" t="12613" r="3149" b="34923"/>
          <a:stretch>
            <a:fillRect/>
          </a:stretch>
        </p:blipFill>
        <p:spPr bwMode="auto">
          <a:xfrm>
            <a:off x="685800" y="762000"/>
            <a:ext cx="8001000" cy="52578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28600"/>
            <a:ext cx="8229600" cy="685800"/>
          </a:xfrm>
        </p:spPr>
        <p:txBody>
          <a:bodyPr/>
          <a:lstStyle/>
          <a:p>
            <a:r>
              <a:rPr lang="en-US" sz="3200" b="1" smtClean="0"/>
              <a:t>Graduate Profile</a:t>
            </a:r>
            <a:r>
              <a:rPr lang="en-US" sz="2800" b="1" smtClean="0"/>
              <a:t>: </a:t>
            </a:r>
            <a:r>
              <a:rPr lang="en-US" sz="2800" b="1" smtClean="0">
                <a:solidFill>
                  <a:srgbClr val="CC00CC"/>
                </a:solidFill>
              </a:rPr>
              <a:t>Sept.’12 Workshop</a:t>
            </a:r>
            <a:r>
              <a:rPr lang="en-US" sz="2800" b="1" smtClean="0"/>
              <a:t>, HELP</a:t>
            </a:r>
            <a:endParaRPr lang="en-US" sz="2800" smtClean="0"/>
          </a:p>
        </p:txBody>
      </p:sp>
      <p:sp>
        <p:nvSpPr>
          <p:cNvPr id="20483" name="Content Placeholder 2"/>
          <p:cNvSpPr>
            <a:spLocks noGrp="1"/>
          </p:cNvSpPr>
          <p:nvPr>
            <p:ph idx="1"/>
          </p:nvPr>
        </p:nvSpPr>
        <p:spPr>
          <a:xfrm>
            <a:off x="381000" y="1066800"/>
            <a:ext cx="8458200" cy="5257800"/>
          </a:xfrm>
        </p:spPr>
        <p:txBody>
          <a:bodyPr/>
          <a:lstStyle/>
          <a:p>
            <a:pPr marL="457200" indent="-457200">
              <a:lnSpc>
                <a:spcPct val="80000"/>
              </a:lnSpc>
              <a:spcBef>
                <a:spcPts val="600"/>
              </a:spcBef>
              <a:buFont typeface="Calibri" pitchFamily="34" charset="0"/>
              <a:buAutoNum type="arabicPeriod"/>
            </a:pPr>
            <a:r>
              <a:rPr lang="en-US" sz="2400" smtClean="0">
                <a:latin typeface="Arial Narrow" pitchFamily="34" charset="0"/>
                <a:cs typeface="Angsana New" pitchFamily="18" charset="-34"/>
              </a:rPr>
              <a:t>Exhibit </a:t>
            </a:r>
            <a:r>
              <a:rPr lang="en-US" sz="2400" b="1" smtClean="0">
                <a:solidFill>
                  <a:srgbClr val="CC00CC"/>
                </a:solidFill>
                <a:latin typeface="Arial Narrow" pitchFamily="34" charset="0"/>
                <a:cs typeface="Angsana New" pitchFamily="18" charset="-34"/>
              </a:rPr>
              <a:t>knowledge and skills </a:t>
            </a:r>
            <a:r>
              <a:rPr lang="en-US" sz="2400" smtClean="0">
                <a:latin typeface="Arial Narrow" pitchFamily="34" charset="0"/>
                <a:cs typeface="Angsana New" pitchFamily="18" charset="-34"/>
              </a:rPr>
              <a:t>in the field of study</a:t>
            </a:r>
          </a:p>
          <a:p>
            <a:pPr marL="457200" indent="-457200">
              <a:lnSpc>
                <a:spcPct val="80000"/>
              </a:lnSpc>
              <a:spcBef>
                <a:spcPts val="600"/>
              </a:spcBef>
              <a:buFont typeface="Calibri" pitchFamily="34" charset="0"/>
              <a:buAutoNum type="arabicPeriod"/>
            </a:pPr>
            <a:r>
              <a:rPr lang="en-US" sz="2400" b="1" smtClean="0">
                <a:solidFill>
                  <a:srgbClr val="CC00CC"/>
                </a:solidFill>
                <a:latin typeface="Arial Narrow" pitchFamily="34" charset="0"/>
                <a:cs typeface="Angsana New" pitchFamily="18" charset="-34"/>
              </a:rPr>
              <a:t>Apply</a:t>
            </a:r>
            <a:r>
              <a:rPr lang="en-US" sz="2400" smtClean="0">
                <a:solidFill>
                  <a:srgbClr val="CC00CC"/>
                </a:solidFill>
                <a:latin typeface="Arial Narrow" pitchFamily="34" charset="0"/>
                <a:cs typeface="Angsana New" pitchFamily="18" charset="-34"/>
              </a:rPr>
              <a:t> </a:t>
            </a:r>
            <a:r>
              <a:rPr lang="en-US" sz="2400" smtClean="0">
                <a:latin typeface="Arial Narrow" pitchFamily="34" charset="0"/>
                <a:cs typeface="Angsana New" pitchFamily="18" charset="-34"/>
              </a:rPr>
              <a:t>knowledge and understanding for professional purpose</a:t>
            </a:r>
          </a:p>
          <a:p>
            <a:pPr marL="457200" indent="-457200">
              <a:lnSpc>
                <a:spcPct val="80000"/>
              </a:lnSpc>
              <a:spcBef>
                <a:spcPts val="600"/>
              </a:spcBef>
              <a:buFont typeface="Calibri" pitchFamily="34" charset="0"/>
              <a:buAutoNum type="arabicPeriod"/>
            </a:pPr>
            <a:r>
              <a:rPr lang="en-US" sz="2400" b="1" smtClean="0">
                <a:solidFill>
                  <a:srgbClr val="CC00CC"/>
                </a:solidFill>
                <a:latin typeface="Arial Narrow" pitchFamily="34" charset="0"/>
                <a:cs typeface="Angsana New" pitchFamily="18" charset="-34"/>
              </a:rPr>
              <a:t>Utilize </a:t>
            </a:r>
            <a:r>
              <a:rPr lang="en-US" sz="2400" smtClean="0">
                <a:latin typeface="Arial Narrow" pitchFamily="34" charset="0"/>
                <a:cs typeface="Angsana New" pitchFamily="18" charset="-34"/>
              </a:rPr>
              <a:t>creative and innovative skills in identifying, analyzing and solving problems</a:t>
            </a:r>
          </a:p>
          <a:p>
            <a:pPr marL="457200" indent="-457200">
              <a:lnSpc>
                <a:spcPct val="80000"/>
              </a:lnSpc>
              <a:spcBef>
                <a:spcPts val="600"/>
              </a:spcBef>
              <a:buFont typeface="Calibri" pitchFamily="34" charset="0"/>
              <a:buAutoNum type="arabicPeriod"/>
            </a:pPr>
            <a:r>
              <a:rPr lang="en-US" sz="2400" b="1" smtClean="0">
                <a:solidFill>
                  <a:srgbClr val="CC00CC"/>
                </a:solidFill>
                <a:latin typeface="Arial Narrow" pitchFamily="34" charset="0"/>
                <a:cs typeface="Angsana New" pitchFamily="18" charset="-34"/>
              </a:rPr>
              <a:t>Communicate</a:t>
            </a:r>
            <a:r>
              <a:rPr lang="en-US" sz="2400" smtClean="0">
                <a:latin typeface="Arial Narrow" pitchFamily="34" charset="0"/>
                <a:cs typeface="Angsana New" pitchFamily="18" charset="-34"/>
              </a:rPr>
              <a:t> effectively and demonstrate the use of information technology in the advancement of the profession</a:t>
            </a:r>
          </a:p>
          <a:p>
            <a:pPr marL="457200" indent="-457200">
              <a:lnSpc>
                <a:spcPct val="80000"/>
              </a:lnSpc>
              <a:spcBef>
                <a:spcPts val="600"/>
              </a:spcBef>
              <a:buFont typeface="Calibri" pitchFamily="34" charset="0"/>
              <a:buAutoNum type="arabicPeriod"/>
            </a:pPr>
            <a:r>
              <a:rPr lang="en-US" sz="2400" smtClean="0">
                <a:latin typeface="Arial Narrow" pitchFamily="34" charset="0"/>
                <a:cs typeface="Angsana New" pitchFamily="18" charset="-34"/>
              </a:rPr>
              <a:t>Support the development of knowledge through research activities</a:t>
            </a:r>
          </a:p>
          <a:p>
            <a:pPr marL="457200" indent="-457200">
              <a:lnSpc>
                <a:spcPct val="80000"/>
              </a:lnSpc>
              <a:spcBef>
                <a:spcPts val="600"/>
              </a:spcBef>
              <a:buFont typeface="Calibri" pitchFamily="34" charset="0"/>
              <a:buAutoNum type="arabicPeriod"/>
            </a:pPr>
            <a:r>
              <a:rPr lang="en-US" sz="2400" b="1" smtClean="0">
                <a:solidFill>
                  <a:srgbClr val="CC00CC"/>
                </a:solidFill>
                <a:latin typeface="Arial Narrow" pitchFamily="34" charset="0"/>
                <a:cs typeface="Angsana New" pitchFamily="18" charset="-34"/>
              </a:rPr>
              <a:t>Apply teamwork </a:t>
            </a:r>
            <a:r>
              <a:rPr lang="en-US" sz="2400" smtClean="0">
                <a:latin typeface="Arial Narrow" pitchFamily="34" charset="0"/>
                <a:cs typeface="Angsana New" pitchFamily="18" charset="-34"/>
              </a:rPr>
              <a:t>and leadership skills for efficient performance</a:t>
            </a:r>
          </a:p>
          <a:p>
            <a:pPr marL="457200" indent="-457200">
              <a:lnSpc>
                <a:spcPct val="80000"/>
              </a:lnSpc>
              <a:spcBef>
                <a:spcPts val="600"/>
              </a:spcBef>
              <a:buFont typeface="Calibri" pitchFamily="34" charset="0"/>
              <a:buAutoNum type="arabicPeriod"/>
            </a:pPr>
            <a:r>
              <a:rPr lang="en-US" sz="2400" smtClean="0">
                <a:latin typeface="Arial Narrow" pitchFamily="34" charset="0"/>
                <a:cs typeface="Angsana New" pitchFamily="18" charset="-34"/>
              </a:rPr>
              <a:t>Pursue personal and professional development in the spirit of </a:t>
            </a:r>
            <a:r>
              <a:rPr lang="en-US" sz="2400" b="1" smtClean="0">
                <a:solidFill>
                  <a:srgbClr val="CC00CC"/>
                </a:solidFill>
                <a:latin typeface="Arial Narrow" pitchFamily="34" charset="0"/>
                <a:cs typeface="Angsana New" pitchFamily="18" charset="-34"/>
              </a:rPr>
              <a:t>lifelong learning</a:t>
            </a:r>
          </a:p>
          <a:p>
            <a:pPr marL="457200" indent="-457200">
              <a:lnSpc>
                <a:spcPct val="80000"/>
              </a:lnSpc>
              <a:spcBef>
                <a:spcPts val="600"/>
              </a:spcBef>
              <a:buFont typeface="Calibri" pitchFamily="34" charset="0"/>
              <a:buAutoNum type="arabicPeriod"/>
            </a:pPr>
            <a:r>
              <a:rPr lang="en-US" sz="2400" smtClean="0">
                <a:latin typeface="Arial Narrow" pitchFamily="34" charset="0"/>
                <a:cs typeface="Angsana New" pitchFamily="18" charset="-34"/>
              </a:rPr>
              <a:t>Contribute to and act responsibly within the </a:t>
            </a:r>
            <a:r>
              <a:rPr lang="en-US" sz="2400" b="1" smtClean="0">
                <a:solidFill>
                  <a:srgbClr val="CC00CC"/>
                </a:solidFill>
                <a:latin typeface="Arial Narrow" pitchFamily="34" charset="0"/>
                <a:cs typeface="Angsana New" pitchFamily="18" charset="-34"/>
              </a:rPr>
              <a:t>community</a:t>
            </a:r>
          </a:p>
          <a:p>
            <a:pPr marL="457200" indent="-457200">
              <a:lnSpc>
                <a:spcPct val="80000"/>
              </a:lnSpc>
              <a:spcBef>
                <a:spcPts val="600"/>
              </a:spcBef>
              <a:buFont typeface="Calibri" pitchFamily="34" charset="0"/>
              <a:buAutoNum type="arabicPeriod"/>
            </a:pPr>
            <a:r>
              <a:rPr lang="en-US" sz="2400" smtClean="0">
                <a:latin typeface="Arial Narrow" pitchFamily="34" charset="0"/>
                <a:cs typeface="Angsana New" pitchFamily="18" charset="-34"/>
              </a:rPr>
              <a:t>Develop and demonstrate </a:t>
            </a:r>
            <a:r>
              <a:rPr lang="en-US" sz="2400" b="1" smtClean="0">
                <a:solidFill>
                  <a:srgbClr val="CC00CC"/>
                </a:solidFill>
                <a:latin typeface="Arial Narrow" pitchFamily="34" charset="0"/>
                <a:cs typeface="Angsana New" pitchFamily="18" charset="-34"/>
              </a:rPr>
              <a:t>values and attitudes </a:t>
            </a:r>
            <a:r>
              <a:rPr lang="en-US" sz="2400" smtClean="0">
                <a:latin typeface="Arial Narrow" pitchFamily="34" charset="0"/>
                <a:cs typeface="Angsana New" pitchFamily="18" charset="-34"/>
              </a:rPr>
              <a:t>relevant to a professional in the field</a:t>
            </a:r>
          </a:p>
          <a:p>
            <a:pPr marL="457200" indent="-457200">
              <a:lnSpc>
                <a:spcPct val="80000"/>
              </a:lnSpc>
              <a:spcBef>
                <a:spcPts val="600"/>
              </a:spcBef>
              <a:buFont typeface="Calibri" pitchFamily="34" charset="0"/>
              <a:buAutoNum type="arabicPeriod"/>
            </a:pPr>
            <a:r>
              <a:rPr lang="en-US" sz="2400" smtClean="0">
                <a:latin typeface="Arial Narrow" pitchFamily="34" charset="0"/>
                <a:cs typeface="Angsana New" pitchFamily="18" charset="-34"/>
              </a:rPr>
              <a:t>Demonstrate relevant techniques and abilities to address and solve </a:t>
            </a:r>
            <a:r>
              <a:rPr lang="en-US" sz="2400" b="1" smtClean="0">
                <a:solidFill>
                  <a:srgbClr val="CC00CC"/>
                </a:solidFill>
                <a:latin typeface="Arial Narrow" pitchFamily="34" charset="0"/>
                <a:cs typeface="Angsana New" pitchFamily="18" charset="-34"/>
              </a:rPr>
              <a:t>social and ethical issues</a:t>
            </a:r>
          </a:p>
        </p:txBody>
      </p:sp>
      <p:sp>
        <p:nvSpPr>
          <p:cNvPr id="4" name="Slide Number Placeholder 3"/>
          <p:cNvSpPr>
            <a:spLocks noGrp="1"/>
          </p:cNvSpPr>
          <p:nvPr>
            <p:ph type="sldNum" sz="quarter" idx="12"/>
          </p:nvPr>
        </p:nvSpPr>
        <p:spPr/>
        <p:txBody>
          <a:bodyPr/>
          <a:lstStyle/>
          <a:p>
            <a:pPr>
              <a:defRPr/>
            </a:pPr>
            <a:fld id="{7F74B213-F12B-40AE-9E60-0C75F886DD5C}" type="slidenum">
              <a:rPr lang="en-US" smtClean="0"/>
              <a:pPr>
                <a:defRPr/>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74638"/>
            <a:ext cx="8229600" cy="944562"/>
          </a:xfrm>
          <a:solidFill>
            <a:srgbClr val="CBE9C9"/>
          </a:solidFill>
        </p:spPr>
        <p:txBody>
          <a:bodyPr/>
          <a:lstStyle/>
          <a:p>
            <a:r>
              <a:rPr lang="en-US" sz="3200" b="1" smtClean="0">
                <a:latin typeface="Arial Narrow" pitchFamily="34" charset="0"/>
              </a:rPr>
              <a:t>Graduate Profile: BAETE </a:t>
            </a:r>
            <a:br>
              <a:rPr lang="en-US" sz="3200" b="1" smtClean="0">
                <a:latin typeface="Arial Narrow" pitchFamily="34" charset="0"/>
              </a:rPr>
            </a:br>
            <a:r>
              <a:rPr lang="en-US" sz="2800" b="1" smtClean="0">
                <a:latin typeface="Agency FB" pitchFamily="34" charset="0"/>
              </a:rPr>
              <a:t>(Board of Accreditation for Engineering &amp; Technical Education)</a:t>
            </a:r>
            <a:endParaRPr lang="en-US" sz="3600" smtClean="0">
              <a:latin typeface="Agency FB" pitchFamily="34" charset="0"/>
            </a:endParaRPr>
          </a:p>
        </p:txBody>
      </p:sp>
      <p:sp>
        <p:nvSpPr>
          <p:cNvPr id="3" name="Content Placeholder 2"/>
          <p:cNvSpPr>
            <a:spLocks noGrp="1"/>
          </p:cNvSpPr>
          <p:nvPr>
            <p:ph idx="1"/>
          </p:nvPr>
        </p:nvSpPr>
        <p:spPr>
          <a:xfrm>
            <a:off x="457200" y="1524000"/>
            <a:ext cx="8229600" cy="4800600"/>
          </a:xfrm>
        </p:spPr>
        <p:txBody>
          <a:bodyPr/>
          <a:lstStyle/>
          <a:p>
            <a:pPr marL="514350" indent="-514350">
              <a:lnSpc>
                <a:spcPct val="90000"/>
              </a:lnSpc>
              <a:spcBef>
                <a:spcPts val="0"/>
              </a:spcBef>
              <a:buSzPct val="70000"/>
              <a:buFont typeface="+mj-lt"/>
              <a:buAutoNum type="arabicPeriod"/>
              <a:defRPr/>
            </a:pPr>
            <a:r>
              <a:rPr lang="en-US" sz="2600" dirty="0" smtClean="0">
                <a:cs typeface="Arial" pitchFamily="34" charset="0"/>
              </a:rPr>
              <a:t>Academic Education</a:t>
            </a:r>
          </a:p>
          <a:p>
            <a:pPr marL="514350" indent="-514350">
              <a:lnSpc>
                <a:spcPct val="90000"/>
              </a:lnSpc>
              <a:spcBef>
                <a:spcPts val="0"/>
              </a:spcBef>
              <a:buSzPct val="70000"/>
              <a:buFont typeface="+mj-lt"/>
              <a:buAutoNum type="arabicPeriod"/>
              <a:defRPr/>
            </a:pPr>
            <a:r>
              <a:rPr lang="en-US" sz="2600" dirty="0" smtClean="0">
                <a:cs typeface="Arial" pitchFamily="34" charset="0"/>
              </a:rPr>
              <a:t>Knowledge of Engineering Sciences</a:t>
            </a:r>
          </a:p>
          <a:p>
            <a:pPr marL="514350" indent="-514350">
              <a:lnSpc>
                <a:spcPct val="90000"/>
              </a:lnSpc>
              <a:spcBef>
                <a:spcPts val="0"/>
              </a:spcBef>
              <a:buSzPct val="70000"/>
              <a:buFont typeface="+mj-lt"/>
              <a:buAutoNum type="arabicPeriod"/>
              <a:defRPr/>
            </a:pPr>
            <a:r>
              <a:rPr lang="en-US" sz="2600" dirty="0" smtClean="0">
                <a:cs typeface="Arial" pitchFamily="34" charset="0"/>
              </a:rPr>
              <a:t>Problem Analysis</a:t>
            </a:r>
          </a:p>
          <a:p>
            <a:pPr marL="514350" indent="-514350">
              <a:lnSpc>
                <a:spcPct val="90000"/>
              </a:lnSpc>
              <a:spcBef>
                <a:spcPts val="0"/>
              </a:spcBef>
              <a:buSzPct val="70000"/>
              <a:buFont typeface="+mj-lt"/>
              <a:buAutoNum type="arabicPeriod"/>
              <a:defRPr/>
            </a:pPr>
            <a:r>
              <a:rPr lang="en-US" sz="2600" dirty="0" smtClean="0">
                <a:cs typeface="Arial" pitchFamily="34" charset="0"/>
              </a:rPr>
              <a:t>Design/Development of Solution</a:t>
            </a:r>
          </a:p>
          <a:p>
            <a:pPr marL="514350" indent="-514350">
              <a:lnSpc>
                <a:spcPct val="90000"/>
              </a:lnSpc>
              <a:spcBef>
                <a:spcPts val="0"/>
              </a:spcBef>
              <a:buSzPct val="70000"/>
              <a:buFont typeface="+mj-lt"/>
              <a:buAutoNum type="arabicPeriod"/>
              <a:defRPr/>
            </a:pPr>
            <a:r>
              <a:rPr lang="en-US" sz="2600" dirty="0" smtClean="0">
                <a:cs typeface="Arial" pitchFamily="34" charset="0"/>
              </a:rPr>
              <a:t>Investigation</a:t>
            </a:r>
          </a:p>
          <a:p>
            <a:pPr marL="514350" indent="-514350">
              <a:lnSpc>
                <a:spcPct val="90000"/>
              </a:lnSpc>
              <a:spcBef>
                <a:spcPts val="0"/>
              </a:spcBef>
              <a:buSzPct val="70000"/>
              <a:buFont typeface="+mj-lt"/>
              <a:buAutoNum type="arabicPeriod"/>
              <a:defRPr/>
            </a:pPr>
            <a:r>
              <a:rPr lang="en-US" sz="2600" dirty="0" smtClean="0">
                <a:cs typeface="Arial" pitchFamily="34" charset="0"/>
              </a:rPr>
              <a:t>Modern Tool Usage</a:t>
            </a:r>
          </a:p>
          <a:p>
            <a:pPr marL="514350" indent="-514350">
              <a:lnSpc>
                <a:spcPct val="90000"/>
              </a:lnSpc>
              <a:spcBef>
                <a:spcPts val="0"/>
              </a:spcBef>
              <a:buSzPct val="70000"/>
              <a:buFont typeface="+mj-lt"/>
              <a:buAutoNum type="arabicPeriod"/>
              <a:defRPr/>
            </a:pPr>
            <a:r>
              <a:rPr lang="en-US" sz="2600" dirty="0" smtClean="0">
                <a:cs typeface="Arial" pitchFamily="34" charset="0"/>
              </a:rPr>
              <a:t>Individual &amp; Team Work</a:t>
            </a:r>
          </a:p>
          <a:p>
            <a:pPr marL="514350" indent="-514350">
              <a:lnSpc>
                <a:spcPct val="90000"/>
              </a:lnSpc>
              <a:spcBef>
                <a:spcPts val="0"/>
              </a:spcBef>
              <a:buSzPct val="70000"/>
              <a:buFont typeface="+mj-lt"/>
              <a:buAutoNum type="arabicPeriod"/>
              <a:defRPr/>
            </a:pPr>
            <a:r>
              <a:rPr lang="en-US" sz="2600" dirty="0" smtClean="0">
                <a:cs typeface="Arial" pitchFamily="34" charset="0"/>
              </a:rPr>
              <a:t>Communication</a:t>
            </a:r>
          </a:p>
          <a:p>
            <a:pPr marL="514350" indent="-514350">
              <a:lnSpc>
                <a:spcPct val="90000"/>
              </a:lnSpc>
              <a:spcBef>
                <a:spcPts val="0"/>
              </a:spcBef>
              <a:buSzPct val="70000"/>
              <a:buFont typeface="+mj-lt"/>
              <a:buAutoNum type="arabicPeriod"/>
              <a:defRPr/>
            </a:pPr>
            <a:r>
              <a:rPr lang="en-US" sz="2600" dirty="0" smtClean="0">
                <a:cs typeface="Arial" pitchFamily="34" charset="0"/>
              </a:rPr>
              <a:t>The engineer and Society</a:t>
            </a:r>
          </a:p>
          <a:p>
            <a:pPr marL="514350" indent="-514350">
              <a:lnSpc>
                <a:spcPct val="90000"/>
              </a:lnSpc>
              <a:spcBef>
                <a:spcPts val="0"/>
              </a:spcBef>
              <a:buSzPct val="70000"/>
              <a:buFont typeface="+mj-lt"/>
              <a:buAutoNum type="arabicPeriod"/>
              <a:defRPr/>
            </a:pPr>
            <a:r>
              <a:rPr lang="en-US" sz="2600" dirty="0" smtClean="0">
                <a:cs typeface="Arial" pitchFamily="34" charset="0"/>
              </a:rPr>
              <a:t>Ethics</a:t>
            </a:r>
          </a:p>
          <a:p>
            <a:pPr marL="514350" indent="-514350">
              <a:lnSpc>
                <a:spcPct val="90000"/>
              </a:lnSpc>
              <a:spcBef>
                <a:spcPts val="0"/>
              </a:spcBef>
              <a:buSzPct val="70000"/>
              <a:buFont typeface="+mj-lt"/>
              <a:buAutoNum type="arabicPeriod"/>
              <a:defRPr/>
            </a:pPr>
            <a:r>
              <a:rPr lang="en-US" sz="2600" dirty="0" smtClean="0">
                <a:cs typeface="Arial" pitchFamily="34" charset="0"/>
              </a:rPr>
              <a:t>Environment &amp; Sustainability</a:t>
            </a:r>
          </a:p>
          <a:p>
            <a:pPr marL="514350" indent="-514350">
              <a:lnSpc>
                <a:spcPct val="90000"/>
              </a:lnSpc>
              <a:spcBef>
                <a:spcPts val="0"/>
              </a:spcBef>
              <a:buSzPct val="70000"/>
              <a:buFont typeface="+mj-lt"/>
              <a:buAutoNum type="arabicPeriod"/>
              <a:defRPr/>
            </a:pPr>
            <a:r>
              <a:rPr lang="en-US" sz="2600" dirty="0" smtClean="0">
                <a:cs typeface="Arial" pitchFamily="34" charset="0"/>
              </a:rPr>
              <a:t>Project Management &amp; Finance</a:t>
            </a:r>
          </a:p>
          <a:p>
            <a:pPr marL="514350" indent="-514350">
              <a:lnSpc>
                <a:spcPct val="90000"/>
              </a:lnSpc>
              <a:spcBef>
                <a:spcPts val="0"/>
              </a:spcBef>
              <a:buSzPct val="70000"/>
              <a:buFont typeface="+mj-lt"/>
              <a:buAutoNum type="arabicPeriod"/>
              <a:defRPr/>
            </a:pPr>
            <a:r>
              <a:rPr lang="en-US" sz="2600" dirty="0" smtClean="0">
                <a:cs typeface="Arial" pitchFamily="34" charset="0"/>
              </a:rPr>
              <a:t>Lifelong Learning</a:t>
            </a:r>
          </a:p>
          <a:p>
            <a:pPr>
              <a:spcBef>
                <a:spcPts val="0"/>
              </a:spcBef>
              <a:defRPr/>
            </a:pPr>
            <a:endParaRPr lang="en-US" sz="2800" dirty="0" smtClean="0"/>
          </a:p>
          <a:p>
            <a:pPr>
              <a:spcBef>
                <a:spcPts val="0"/>
              </a:spcBef>
              <a:defRPr/>
            </a:pPr>
            <a:endParaRPr lang="en-US" sz="2800" dirty="0" smtClean="0"/>
          </a:p>
          <a:p>
            <a:pPr>
              <a:spcBef>
                <a:spcPts val="0"/>
              </a:spcBef>
              <a:defRPr/>
            </a:pPr>
            <a:endParaRPr lang="en-US" sz="2800" dirty="0" smtClean="0"/>
          </a:p>
          <a:p>
            <a:pPr>
              <a:spcBef>
                <a:spcPts val="0"/>
              </a:spcBef>
              <a:defRPr/>
            </a:pPr>
            <a:endParaRPr lang="en-US" sz="2800" dirty="0" smtClean="0"/>
          </a:p>
          <a:p>
            <a:pPr>
              <a:spcBef>
                <a:spcPts val="0"/>
              </a:spcBef>
              <a:defRPr/>
            </a:pPr>
            <a:endParaRPr lang="en-US" sz="2800" dirty="0" smtClean="0"/>
          </a:p>
          <a:p>
            <a:pPr>
              <a:spcBef>
                <a:spcPts val="0"/>
              </a:spcBef>
              <a:defRPr/>
            </a:pPr>
            <a:endParaRPr lang="en-US" sz="2800"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a:p>
        </p:txBody>
      </p:sp>
      <p:sp>
        <p:nvSpPr>
          <p:cNvPr id="4" name="Slide Number Placeholder 3"/>
          <p:cNvSpPr>
            <a:spLocks noGrp="1"/>
          </p:cNvSpPr>
          <p:nvPr>
            <p:ph type="sldNum" sz="quarter" idx="12"/>
          </p:nvPr>
        </p:nvSpPr>
        <p:spPr/>
        <p:txBody>
          <a:bodyPr/>
          <a:lstStyle/>
          <a:p>
            <a:pPr>
              <a:defRPr/>
            </a:pPr>
            <a:fld id="{1264431C-6B86-4E25-B6C2-CBD77C22D40A}"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Title 1"/>
          <p:cNvSpPr>
            <a:spLocks noGrp="1"/>
          </p:cNvSpPr>
          <p:nvPr>
            <p:ph type="title"/>
          </p:nvPr>
        </p:nvSpPr>
        <p:spPr>
          <a:xfrm>
            <a:off x="428625" y="0"/>
            <a:ext cx="8229600" cy="1143000"/>
          </a:xfrm>
        </p:spPr>
        <p:txBody>
          <a:bodyPr/>
          <a:lstStyle/>
          <a:p>
            <a:pPr>
              <a:defRPr/>
            </a:pPr>
            <a:r>
              <a:rPr lang="en-US" sz="3600" b="1" dirty="0" smtClean="0">
                <a:solidFill>
                  <a:srgbClr val="000099"/>
                </a:solidFill>
                <a:effectLst>
                  <a:outerShdw blurRad="38100" dist="38100" dir="2700000" algn="tl">
                    <a:srgbClr val="000000">
                      <a:alpha val="43137"/>
                    </a:srgbClr>
                  </a:outerShdw>
                </a:effectLst>
              </a:rPr>
              <a:t>BAETE Graduate Attributes Profile</a:t>
            </a:r>
          </a:p>
        </p:txBody>
      </p:sp>
      <p:pic>
        <p:nvPicPr>
          <p:cNvPr id="22531" name="Picture 2"/>
          <p:cNvPicPr>
            <a:picLocks noChangeAspect="1" noChangeArrowheads="1"/>
          </p:cNvPicPr>
          <p:nvPr/>
        </p:nvPicPr>
        <p:blipFill>
          <a:blip r:embed="rId3"/>
          <a:srcRect/>
          <a:stretch>
            <a:fillRect/>
          </a:stretch>
        </p:blipFill>
        <p:spPr bwMode="auto">
          <a:xfrm>
            <a:off x="0" y="962025"/>
            <a:ext cx="9144000" cy="5681663"/>
          </a:xfrm>
          <a:prstGeom prst="rect">
            <a:avLst/>
          </a:prstGeom>
          <a:noFill/>
          <a:ln w="9525">
            <a:noFill/>
            <a:miter lim="800000"/>
            <a:headEnd/>
            <a:tailEnd/>
          </a:ln>
        </p:spPr>
      </p:pic>
      <p:sp>
        <p:nvSpPr>
          <p:cNvPr id="22532" name="TextBox 3"/>
          <p:cNvSpPr txBox="1">
            <a:spLocks noChangeArrowheads="1"/>
          </p:cNvSpPr>
          <p:nvPr/>
        </p:nvSpPr>
        <p:spPr bwMode="auto">
          <a:xfrm>
            <a:off x="7143750" y="6488113"/>
            <a:ext cx="1000125" cy="369887"/>
          </a:xfrm>
          <a:prstGeom prst="rect">
            <a:avLst/>
          </a:prstGeom>
          <a:noFill/>
          <a:ln w="9525">
            <a:noFill/>
            <a:miter lim="800000"/>
            <a:headEnd/>
            <a:tailEnd/>
          </a:ln>
        </p:spPr>
        <p:txBody>
          <a:bodyPr>
            <a:spAutoFit/>
          </a:bodyPr>
          <a:lstStyle/>
          <a:p>
            <a:r>
              <a:rPr lang="en-US" b="1" i="1"/>
              <a:t>Contd</a:t>
            </a:r>
            <a:r>
              <a:rPr lang="en-US"/>
              <a:t>.</a:t>
            </a:r>
          </a:p>
        </p:txBody>
      </p:sp>
      <p:sp>
        <p:nvSpPr>
          <p:cNvPr id="5" name="Slide Number Placeholder 4"/>
          <p:cNvSpPr>
            <a:spLocks noGrp="1"/>
          </p:cNvSpPr>
          <p:nvPr>
            <p:ph type="sldNum" sz="quarter" idx="12"/>
          </p:nvPr>
        </p:nvSpPr>
        <p:spPr/>
        <p:txBody>
          <a:bodyPr/>
          <a:lstStyle/>
          <a:p>
            <a:pPr>
              <a:defRPr/>
            </a:pPr>
            <a:fld id="{9E15E043-85B3-4576-922F-21530A510A6D}" type="slidenum">
              <a:rPr lang="en-US" smtClean="0"/>
              <a:pPr>
                <a:defRPr/>
              </a:pPr>
              <a:t>22</a:t>
            </a:fld>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4" name="Title 1"/>
          <p:cNvSpPr>
            <a:spLocks noGrp="1"/>
          </p:cNvSpPr>
          <p:nvPr>
            <p:ph type="title"/>
          </p:nvPr>
        </p:nvSpPr>
        <p:spPr>
          <a:xfrm>
            <a:off x="357188" y="-214313"/>
            <a:ext cx="8229600" cy="1143001"/>
          </a:xfrm>
        </p:spPr>
        <p:txBody>
          <a:bodyPr/>
          <a:lstStyle/>
          <a:p>
            <a:r>
              <a:rPr lang="en-US" sz="3600" b="1" smtClean="0">
                <a:solidFill>
                  <a:srgbClr val="000099"/>
                </a:solidFill>
              </a:rPr>
              <a:t>BAETE Graduate Attributes Profile</a:t>
            </a:r>
          </a:p>
        </p:txBody>
      </p:sp>
      <p:pic>
        <p:nvPicPr>
          <p:cNvPr id="23555" name="Picture 2"/>
          <p:cNvPicPr>
            <a:picLocks noChangeAspect="1" noChangeArrowheads="1"/>
          </p:cNvPicPr>
          <p:nvPr/>
        </p:nvPicPr>
        <p:blipFill>
          <a:blip r:embed="rId2"/>
          <a:srcRect/>
          <a:stretch>
            <a:fillRect/>
          </a:stretch>
        </p:blipFill>
        <p:spPr bwMode="auto">
          <a:xfrm>
            <a:off x="0" y="571500"/>
            <a:ext cx="9144000" cy="621982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a:defRPr/>
            </a:pPr>
            <a:fld id="{5E38A2BA-E135-450A-A0A6-8CCFAF570E84}" type="slidenum">
              <a:rPr lang="en-US" smtClean="0"/>
              <a:pPr>
                <a:defRPr/>
              </a:pPr>
              <a:t>23</a:t>
            </a:fld>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74638"/>
            <a:ext cx="8229600" cy="792162"/>
          </a:xfrm>
        </p:spPr>
        <p:txBody>
          <a:bodyPr/>
          <a:lstStyle/>
          <a:p>
            <a:r>
              <a:rPr lang="en-US" sz="3200" b="1" dirty="0" smtClean="0">
                <a:latin typeface="Arial Narrow" pitchFamily="34" charset="0"/>
              </a:rPr>
              <a:t>Graduate Profile: </a:t>
            </a:r>
            <a:r>
              <a:rPr lang="en-US" sz="2800" b="1" dirty="0" smtClean="0">
                <a:solidFill>
                  <a:srgbClr val="A60A51"/>
                </a:solidFill>
                <a:latin typeface="Arial Narrow" pitchFamily="34" charset="0"/>
              </a:rPr>
              <a:t>Education Commission, 1974 &amp; ’88</a:t>
            </a:r>
          </a:p>
        </p:txBody>
      </p:sp>
      <p:sp>
        <p:nvSpPr>
          <p:cNvPr id="24579" name="Content Placeholder 2"/>
          <p:cNvSpPr>
            <a:spLocks noGrp="1"/>
          </p:cNvSpPr>
          <p:nvPr>
            <p:ph idx="1"/>
          </p:nvPr>
        </p:nvSpPr>
        <p:spPr>
          <a:xfrm>
            <a:off x="457200" y="1295400"/>
            <a:ext cx="8305800" cy="4724400"/>
          </a:xfrm>
        </p:spPr>
        <p:txBody>
          <a:bodyPr/>
          <a:lstStyle/>
          <a:p>
            <a:pPr marL="514350" indent="-514350">
              <a:buFont typeface="Arial" pitchFamily="34" charset="0"/>
              <a:buNone/>
            </a:pPr>
            <a:r>
              <a:rPr lang="en-US" sz="2600" b="1" smtClean="0">
                <a:solidFill>
                  <a:srgbClr val="CC00CC"/>
                </a:solidFill>
                <a:latin typeface="Arial Narrow" pitchFamily="34" charset="0"/>
              </a:rPr>
              <a:t>Goals &amp; Objectives of Higher Education </a:t>
            </a:r>
            <a:r>
              <a:rPr lang="en-US" sz="2600" b="1" smtClean="0">
                <a:latin typeface="Agency FB" pitchFamily="34" charset="0"/>
              </a:rPr>
              <a:t>(Islam, 2012:26-27)</a:t>
            </a:r>
            <a:r>
              <a:rPr lang="en-US" sz="2600" b="1" smtClean="0">
                <a:solidFill>
                  <a:srgbClr val="A60A51"/>
                </a:solidFill>
                <a:latin typeface="Agency FB" pitchFamily="34" charset="0"/>
              </a:rPr>
              <a:t>:</a:t>
            </a:r>
          </a:p>
          <a:p>
            <a:pPr marL="514350" indent="-514350">
              <a:buFont typeface="Calibri" pitchFamily="34" charset="0"/>
              <a:buAutoNum type="arabicPeriod"/>
            </a:pPr>
            <a:r>
              <a:rPr lang="en-US" sz="2600" smtClean="0"/>
              <a:t>Is knowledgeable &amp; farsighted</a:t>
            </a:r>
          </a:p>
          <a:p>
            <a:pPr marL="514350" indent="-514350">
              <a:buFont typeface="Calibri" pitchFamily="34" charset="0"/>
              <a:buAutoNum type="arabicPeriod"/>
            </a:pPr>
            <a:r>
              <a:rPr lang="en-US" sz="2600" smtClean="0"/>
              <a:t>Have practical and problem solving skills</a:t>
            </a:r>
          </a:p>
          <a:p>
            <a:pPr marL="514350" indent="-514350">
              <a:buFont typeface="Calibri" pitchFamily="34" charset="0"/>
              <a:buAutoNum type="arabicPeriod"/>
            </a:pPr>
            <a:r>
              <a:rPr lang="en-US" sz="2600" smtClean="0"/>
              <a:t>Have innovative &amp; entrepreneurial skills</a:t>
            </a:r>
          </a:p>
          <a:p>
            <a:pPr marL="514350" indent="-514350">
              <a:buFont typeface="Calibri" pitchFamily="34" charset="0"/>
              <a:buAutoNum type="arabicPeriod"/>
            </a:pPr>
            <a:r>
              <a:rPr lang="en-US" sz="2600" smtClean="0"/>
              <a:t>Have information acquisition and analytical skills</a:t>
            </a:r>
          </a:p>
          <a:p>
            <a:pPr marL="514350" indent="-514350">
              <a:buFont typeface="Calibri" pitchFamily="34" charset="0"/>
              <a:buAutoNum type="arabicPeriod"/>
            </a:pPr>
            <a:r>
              <a:rPr lang="en-US" sz="2600" smtClean="0"/>
              <a:t>Possesses vision and leadership skills</a:t>
            </a:r>
          </a:p>
          <a:p>
            <a:pPr marL="514350" indent="-514350">
              <a:buFont typeface="Calibri" pitchFamily="34" charset="0"/>
              <a:buAutoNum type="arabicPeriod"/>
            </a:pPr>
            <a:r>
              <a:rPr lang="en-US" sz="2600" smtClean="0"/>
              <a:t>Have love for solving social &amp; national problems</a:t>
            </a:r>
          </a:p>
          <a:p>
            <a:pPr marL="514350" indent="-514350">
              <a:buFont typeface="Calibri" pitchFamily="34" charset="0"/>
              <a:buAutoNum type="arabicPeriod"/>
            </a:pPr>
            <a:r>
              <a:rPr lang="en-US" sz="2600" smtClean="0"/>
              <a:t>Possesses honesty, sense of justice, freedom of thought</a:t>
            </a:r>
          </a:p>
          <a:p>
            <a:pPr marL="514350" indent="-514350">
              <a:buFont typeface="Calibri" pitchFamily="34" charset="0"/>
              <a:buAutoNum type="arabicPeriod"/>
            </a:pPr>
            <a:r>
              <a:rPr lang="en-US" sz="2600" smtClean="0"/>
              <a:t>Possesses skills for life-long learning &amp; professional development</a:t>
            </a:r>
          </a:p>
        </p:txBody>
      </p:sp>
      <p:sp>
        <p:nvSpPr>
          <p:cNvPr id="4" name="Slide Number Placeholder 3"/>
          <p:cNvSpPr>
            <a:spLocks noGrp="1"/>
          </p:cNvSpPr>
          <p:nvPr>
            <p:ph type="sldNum" sz="quarter" idx="12"/>
          </p:nvPr>
        </p:nvSpPr>
        <p:spPr/>
        <p:txBody>
          <a:bodyPr/>
          <a:lstStyle/>
          <a:p>
            <a:pPr>
              <a:defRPr/>
            </a:pPr>
            <a:fld id="{71116958-B030-4F56-AD01-97D1CBBF7BDA}"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152400"/>
          <a:ext cx="9144000" cy="9798265"/>
        </p:xfrm>
        <a:graphic>
          <a:graphicData uri="http://schemas.openxmlformats.org/drawingml/2006/table">
            <a:tbl>
              <a:tblPr/>
              <a:tblGrid>
                <a:gridCol w="1287463"/>
                <a:gridCol w="917575"/>
                <a:gridCol w="1143000"/>
                <a:gridCol w="1412875"/>
                <a:gridCol w="1422400"/>
                <a:gridCol w="1165225"/>
                <a:gridCol w="1795462"/>
              </a:tblGrid>
              <a:tr h="698573">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Calibri" pitchFamily="34" charset="0"/>
                          <a:cs typeface="Times New Roman" pitchFamily="18" charset="0"/>
                        </a:rPr>
                        <a:t>Sri Lanka (7:31) (Adopted UK &amp; USA)</a:t>
                      </a:r>
                      <a:endParaRPr kumimoji="0" lang="en-US" sz="1200" b="0" i="0" u="none" strike="noStrike" cap="none" normalizeH="0" baseline="0" dirty="0" smtClean="0">
                        <a:ln>
                          <a:noFill/>
                        </a:ln>
                        <a:solidFill>
                          <a:schemeClr val="bg1"/>
                        </a:solidFill>
                        <a:effectLst/>
                        <a:latin typeface="Calibri" pitchFamily="34" charset="0"/>
                        <a:cs typeface="Times New Roman" pitchFamily="18" charset="0"/>
                      </a:endParaRPr>
                    </a:p>
                  </a:txBody>
                  <a:tcPr marL="40231" marR="40231" marT="20112" marB="201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Calibri" pitchFamily="34" charset="0"/>
                          <a:cs typeface="Times New Roman" pitchFamily="18" charset="0"/>
                        </a:rPr>
                        <a:t>New Zealand, 1993</a:t>
                      </a:r>
                      <a:endParaRPr kumimoji="0" lang="en-US" sz="12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Calibri" pitchFamily="34" charset="0"/>
                          <a:cs typeface="Times New Roman" pitchFamily="18" charset="0"/>
                        </a:rPr>
                        <a:t>NCCA, Ireland, </a:t>
                      </a:r>
                      <a:endParaRPr kumimoji="0" lang="en-US" sz="1200" b="0" i="0" u="none" strike="noStrike" cap="none" normalizeH="0" baseline="0" smtClean="0">
                        <a:ln>
                          <a:noFill/>
                        </a:ln>
                        <a:solidFill>
                          <a:schemeClr val="bg1"/>
                        </a:solidFill>
                        <a:effectLst/>
                        <a:latin typeface="Calibri" pitchFamily="34" charset="0"/>
                        <a:cs typeface="Times New Roman" pitchFamily="18" charset="0"/>
                      </a:endParaRPr>
                    </a:p>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Calibri" pitchFamily="34" charset="0"/>
                          <a:cs typeface="Times New Roman" pitchFamily="18" charset="0"/>
                        </a:rPr>
                        <a:t>2003</a:t>
                      </a:r>
                      <a:endParaRPr kumimoji="0" lang="en-US" sz="12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Times New Roman" pitchFamily="18" charset="0"/>
                        </a:rPr>
                        <a:t>Australia, ATCS Project (10)</a:t>
                      </a:r>
                      <a:endParaRPr kumimoji="0" lang="en-US" sz="12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tab pos="638175" algn="l"/>
                        </a:tabLst>
                      </a:pPr>
                      <a:r>
                        <a:rPr kumimoji="0" lang="en-US" sz="1200" b="1" i="0" u="none" strike="noStrike" cap="none" normalizeH="0" baseline="0" smtClean="0">
                          <a:ln>
                            <a:noFill/>
                          </a:ln>
                          <a:solidFill>
                            <a:schemeClr val="bg1"/>
                          </a:solidFill>
                          <a:effectLst/>
                          <a:latin typeface="Calibri" pitchFamily="34" charset="0"/>
                          <a:cs typeface="Times New Roman" pitchFamily="18" charset="0"/>
                        </a:rPr>
                        <a:t>Malaysia (Adopted UK,  NZ, USA &amp;  Australia)</a:t>
                      </a:r>
                      <a:endParaRPr kumimoji="0" lang="en-US" sz="12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tab pos="638175" algn="l"/>
                        </a:tabLst>
                      </a:pPr>
                      <a:r>
                        <a:rPr kumimoji="0" lang="en-US" sz="1200" b="1" i="0" u="none" strike="noStrike" cap="none" normalizeH="0" baseline="0" dirty="0" smtClean="0">
                          <a:ln>
                            <a:noFill/>
                          </a:ln>
                          <a:solidFill>
                            <a:schemeClr val="bg1"/>
                          </a:solidFill>
                          <a:effectLst/>
                          <a:latin typeface="Calibri" pitchFamily="34" charset="0"/>
                          <a:cs typeface="Times New Roman" pitchFamily="18" charset="0"/>
                        </a:rPr>
                        <a:t>Colin’s Workshop, UGC (9)</a:t>
                      </a:r>
                      <a:endParaRPr kumimoji="0" lang="en-US" sz="1200" b="0" i="0" u="none" strike="noStrike" cap="none" normalizeH="0" baseline="0" dirty="0" smtClean="0">
                        <a:ln>
                          <a:noFill/>
                        </a:ln>
                        <a:solidFill>
                          <a:schemeClr val="bg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tab pos="638175" algn="l"/>
                        </a:tabLst>
                      </a:pPr>
                      <a:r>
                        <a:rPr kumimoji="0" lang="en-US" sz="1200" b="1" i="0" u="none" strike="noStrike" cap="none" normalizeH="0" baseline="0" smtClean="0">
                          <a:ln>
                            <a:noFill/>
                          </a:ln>
                          <a:solidFill>
                            <a:schemeClr val="tx1"/>
                          </a:solidFill>
                          <a:effectLst/>
                          <a:latin typeface="Calibri" pitchFamily="34" charset="0"/>
                          <a:cs typeface="Times New Roman" pitchFamily="18" charset="0"/>
                        </a:rPr>
                        <a:t>QAA  Workshop, </a:t>
                      </a:r>
                      <a:endParaRPr kumimoji="0" lang="en-US" sz="12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20000"/>
                        </a:lnSpc>
                        <a:spcBef>
                          <a:spcPct val="0"/>
                        </a:spcBef>
                        <a:spcAft>
                          <a:spcPct val="0"/>
                        </a:spcAft>
                        <a:buClrTx/>
                        <a:buSzTx/>
                        <a:buFontTx/>
                        <a:buNone/>
                        <a:tabLst>
                          <a:tab pos="638175" algn="l"/>
                        </a:tabLst>
                      </a:pPr>
                      <a:r>
                        <a:rPr kumimoji="0" lang="en-US" sz="1200" b="1" i="0" u="none" strike="noStrike" cap="none" normalizeH="0" baseline="0" smtClean="0">
                          <a:ln>
                            <a:noFill/>
                          </a:ln>
                          <a:solidFill>
                            <a:schemeClr val="tx1"/>
                          </a:solidFill>
                          <a:effectLst/>
                          <a:latin typeface="Calibri" pitchFamily="34" charset="0"/>
                          <a:cs typeface="Times New Roman" pitchFamily="18" charset="0"/>
                        </a:rPr>
                        <a:t>HELP, Malaysia (10)</a:t>
                      </a:r>
                      <a:endParaRPr kumimoji="0" lang="en-US" sz="12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r>
              <a:tr h="680948">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cs typeface="Times New Roman" pitchFamily="18" charset="0"/>
                        </a:rPr>
                        <a:t>Intellectual skill (1:7)</a:t>
                      </a:r>
                    </a:p>
                  </a:txBody>
                  <a:tcPr marL="40231" marR="40231" marT="20112" marB="201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6D9F1"/>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Work and study </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6D9F1"/>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Entrepreneurship and innovation</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20000"/>
                        </a:lnSpc>
                        <a:spcBef>
                          <a:spcPts val="300"/>
                        </a:spcBef>
                        <a:spcAft>
                          <a:spcPts val="30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Critical thinking, problem-solving, decision-making </a:t>
                      </a:r>
                      <a:endParaRPr kumimoji="0" lang="en-US" sz="12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6D9F1"/>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Knowledge of the discipline-Content (1)</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cs typeface="Times New Roman" pitchFamily="18" charset="0"/>
                        </a:rPr>
                        <a:t>Intellectual skill</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6D9F1"/>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Exhibit knowledge and skills in the field of study</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6D9F1"/>
                    </a:solidFill>
                  </a:tcPr>
                </a:tc>
              </a:tr>
              <a:tr h="658348">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cs typeface="Times New Roman" pitchFamily="18" charset="0"/>
                        </a:rPr>
                        <a:t>Practical Skill (2:6)</a:t>
                      </a:r>
                    </a:p>
                  </a:txBody>
                  <a:tcPr marL="40231" marR="40231" marT="20112" marB="201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Problem-solving </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Research skills and awareness</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20000"/>
                        </a:lnSpc>
                        <a:spcBef>
                          <a:spcPts val="300"/>
                        </a:spcBef>
                        <a:spcAft>
                          <a:spcPts val="30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Creativity and innovation </a:t>
                      </a:r>
                      <a:endParaRPr kumimoji="0" lang="en-US" sz="12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Practical skills (2)</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cs typeface="Times New Roman" pitchFamily="18" charset="0"/>
                        </a:rPr>
                        <a:t>Practical Skill</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Apply knowledge and understanding for professional purpose</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r h="877797">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cs typeface="Times New Roman" pitchFamily="18" charset="0"/>
                        </a:rPr>
                        <a:t>Numeracy skill (3:3)</a:t>
                      </a:r>
                    </a:p>
                  </a:txBody>
                  <a:tcPr marL="40231" marR="40231" marT="20112" marB="201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Numeracy </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Personal and social responsibility – including cultural awareness</a:t>
                      </a:r>
                      <a:endParaRPr kumimoji="0" lang="en-US" sz="12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Problem solving  &amp; scientific skills (6)</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cs typeface="Times New Roman" pitchFamily="18" charset="0"/>
                        </a:rPr>
                        <a:t>Numeracy skill</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Utilize creative and innovative skills in identifying, analyzing and solving problems</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r>
              <a:tr h="1097246">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cs typeface="Times New Roman" pitchFamily="18" charset="0"/>
                        </a:rPr>
                        <a:t>Communication skill (4:3)</a:t>
                      </a:r>
                    </a:p>
                  </a:txBody>
                  <a:tcPr marL="40231" marR="40231" marT="20112" marB="201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Communication </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Communication skills </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20000"/>
                        </a:lnSpc>
                        <a:spcBef>
                          <a:spcPts val="300"/>
                        </a:spcBef>
                        <a:spcAft>
                          <a:spcPts val="30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Communication </a:t>
                      </a:r>
                      <a:endParaRPr kumimoji="0" lang="en-US" sz="12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Communication skills,</a:t>
                      </a:r>
                    </a:p>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leadership and team skills (5)</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cs typeface="Times New Roman" pitchFamily="18" charset="0"/>
                        </a:rPr>
                        <a:t>Communication skill</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Communicate effectively and demonstrate the use of information technology in the advancement of the profession</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r h="1354795">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cs typeface="Times New Roman" pitchFamily="18" charset="0"/>
                        </a:rPr>
                        <a:t>ICT skill (5:3)</a:t>
                      </a:r>
                    </a:p>
                  </a:txBody>
                  <a:tcPr marL="40231" marR="40231" marT="20112" marB="201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Information </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20000"/>
                        </a:lnSpc>
                        <a:spcBef>
                          <a:spcPts val="300"/>
                        </a:spcBef>
                        <a:spcAft>
                          <a:spcPts val="30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Information literacy (includes research on sources, evidence, biases etc.) </a:t>
                      </a:r>
                      <a:endParaRPr kumimoji="0" lang="en-US" sz="12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ICT literacy</a:t>
                      </a:r>
                      <a:endParaRPr kumimoji="0" lang="en-US" sz="12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Information management and lifelong learning skills (7)</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cs typeface="Times New Roman" pitchFamily="18" charset="0"/>
                        </a:rPr>
                        <a:t>ICT Skill</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Support the development of knowledge through research activities</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r>
              <a:tr h="720629">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cs typeface="Times New Roman" pitchFamily="18" charset="0"/>
                        </a:rPr>
                        <a:t>Interpersonal and teamwork skill (6:3)</a:t>
                      </a:r>
                    </a:p>
                  </a:txBody>
                  <a:tcPr marL="40231" marR="40231" marT="20112" marB="201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Social and cooperative </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Team-working and leadership </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Collaboration (teamwork)</a:t>
                      </a:r>
                      <a:endParaRPr kumimoji="0" lang="en-US" sz="12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Social skills, teamwork and responsibilities (3)</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cs typeface="Times New Roman" pitchFamily="18" charset="0"/>
                        </a:rPr>
                        <a:t>Interpersonal skill</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Apply teamwork and leadership skills for efficient performance</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r h="918022">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cs typeface="Times New Roman" pitchFamily="18" charset="0"/>
                        </a:rPr>
                        <a:t>Self management and professional development skill (7:6)</a:t>
                      </a:r>
                    </a:p>
                  </a:txBody>
                  <a:tcPr marL="40231" marR="40231" marT="20112" marB="201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Self-management </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Personal effectiveness/</a:t>
                      </a:r>
                    </a:p>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development</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Learning to learn, meta-cognition</a:t>
                      </a:r>
                      <a:endParaRPr kumimoji="0" lang="en-US" sz="12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Values, attitudes and professionalism (4)</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cs typeface="Times New Roman" pitchFamily="18" charset="0"/>
                        </a:rPr>
                        <a:t>Team work skill</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Pursue personal and professional development in the spirit of lifelong learning.</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r>
              <a:tr h="65834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0231" marR="40231" marT="20112" marB="201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Physical </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Career management </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20000"/>
                        </a:lnSpc>
                        <a:spcBef>
                          <a:spcPts val="300"/>
                        </a:spcBef>
                        <a:spcAft>
                          <a:spcPts val="30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Life and career </a:t>
                      </a:r>
                      <a:endParaRPr kumimoji="0" lang="en-US" sz="12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Managerial and entrepreneurial skills (8)</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cs typeface="Times New Roman" pitchFamily="18" charset="0"/>
                        </a:rPr>
                        <a:t>Leadership skill</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Contribute to and act responsibly within the community</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r h="8777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40231" marR="40231" marT="20112" marB="201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cs typeface="Times New Roman" pitchFamily="18" charset="0"/>
                        </a:rPr>
                        <a:t>Self management and development skill</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cs typeface="Times New Roman" pitchFamily="18" charset="0"/>
                        </a:rPr>
                        <a:t>Analytical Skill</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Develop and demonstrate values and attitudes relevant to a professional in the field</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r h="1255548">
                <a:tc>
                  <a:txBody>
                    <a:bodyPr/>
                    <a:lstStyle/>
                    <a:p>
                      <a:pPr marL="0" marR="0" lvl="0" indent="0" algn="l" defTabSz="914400" rtl="0" eaLnBrk="1" fontAlgn="base" latinLnBrk="0" hangingPunct="1">
                        <a:lnSpc>
                          <a:spcPct val="12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pitchFamily="34" charset="0"/>
                        <a:cs typeface="Times New Roman" pitchFamily="18" charset="0"/>
                      </a:endParaRPr>
                    </a:p>
                  </a:txBody>
                  <a:tcPr marL="40231" marR="40231" marT="20112" marB="201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20000"/>
                        </a:lnSpc>
                        <a:spcBef>
                          <a:spcPts val="300"/>
                        </a:spcBef>
                        <a:spcAft>
                          <a:spcPts val="30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Citizenship – local and global </a:t>
                      </a:r>
                      <a:endParaRPr kumimoji="0" lang="en-US" sz="12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57150" marR="0" lvl="0" indent="0" algn="l" defTabSz="914400" rtl="0" eaLnBrk="1" fontAlgn="base" latinLnBrk="0" hangingPunct="1">
                        <a:lnSpc>
                          <a:spcPct val="12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Demonstrate relevant techniques and abilities to address and solve social and ethical issues;</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bl>
          </a:graphicData>
        </a:graphic>
      </p:graphicFrame>
      <p:sp>
        <p:nvSpPr>
          <p:cNvPr id="3" name="Slide Number Placeholder 2"/>
          <p:cNvSpPr>
            <a:spLocks noGrp="1"/>
          </p:cNvSpPr>
          <p:nvPr>
            <p:ph type="sldNum" sz="quarter" idx="12"/>
          </p:nvPr>
        </p:nvSpPr>
        <p:spPr/>
        <p:txBody>
          <a:bodyPr/>
          <a:lstStyle/>
          <a:p>
            <a:pPr>
              <a:defRPr/>
            </a:pPr>
            <a:fld id="{2CC04101-EE30-45D8-AEC8-AF490996E5DC}" type="slidenum">
              <a:rPr lang="en-US" smtClean="0"/>
              <a:pPr>
                <a:defRPr/>
              </a:pPr>
              <a:t>25</a:t>
            </a:fld>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144463"/>
          <a:ext cx="9144000" cy="6202048"/>
        </p:xfrm>
        <a:graphic>
          <a:graphicData uri="http://schemas.openxmlformats.org/drawingml/2006/table">
            <a:tbl>
              <a:tblPr/>
              <a:tblGrid>
                <a:gridCol w="4724399"/>
                <a:gridCol w="609600"/>
                <a:gridCol w="533400"/>
                <a:gridCol w="533400"/>
                <a:gridCol w="609600"/>
                <a:gridCol w="762000"/>
                <a:gridCol w="609600"/>
                <a:gridCol w="762001"/>
              </a:tblGrid>
              <a:tr h="589197">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2800" b="0" i="0" u="none" strike="noStrike" cap="none" normalizeH="0" baseline="0" dirty="0" smtClean="0">
                          <a:ln>
                            <a:noFill/>
                          </a:ln>
                          <a:solidFill>
                            <a:schemeClr val="bg1"/>
                          </a:solidFill>
                          <a:effectLst/>
                          <a:latin typeface="Calibri" pitchFamily="34" charset="0"/>
                          <a:cs typeface="Times New Roman" pitchFamily="18" charset="0"/>
                        </a:rPr>
                        <a:t>Graduate Profile</a:t>
                      </a:r>
                    </a:p>
                  </a:txBody>
                  <a:tcPr marL="40231" marR="40231" marT="20114" marB="201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Calibri" pitchFamily="34" charset="0"/>
                          <a:cs typeface="Times New Roman" pitchFamily="18" charset="0"/>
                        </a:rPr>
                        <a:t>Sri </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Calibri" pitchFamily="34" charset="0"/>
                          <a:cs typeface="Times New Roman" pitchFamily="18" charset="0"/>
                        </a:rPr>
                        <a:t>Lanka</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defRPr/>
                      </a:pPr>
                      <a:r>
                        <a:rPr kumimoji="0" lang="en-US" sz="1200" b="1" i="0" u="none" strike="noStrike" cap="none" normalizeH="0" baseline="0" dirty="0" smtClean="0">
                          <a:ln>
                            <a:noFill/>
                          </a:ln>
                          <a:solidFill>
                            <a:srgbClr val="FFFFFF"/>
                          </a:solidFill>
                          <a:effectLst/>
                          <a:latin typeface="Calibri" pitchFamily="34" charset="0"/>
                          <a:cs typeface="Times New Roman" pitchFamily="18" charset="0"/>
                        </a:rPr>
                        <a:t>NZ, 1993</a:t>
                      </a:r>
                      <a:endParaRPr kumimoji="0" lang="en-US" sz="1200" b="0"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libri" pitchFamily="34" charset="0"/>
                          <a:cs typeface="Times New Roman" pitchFamily="18" charset="0"/>
                        </a:rPr>
                        <a:t>NCCA, Ireland, </a:t>
                      </a:r>
                      <a:endParaRPr kumimoji="0" lang="en-US"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libri" pitchFamily="34" charset="0"/>
                          <a:cs typeface="Times New Roman" pitchFamily="18" charset="0"/>
                        </a:rPr>
                        <a:t>2003</a:t>
                      </a:r>
                      <a:endParaRPr kumimoji="0" lang="en-US" sz="1200" b="0"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libri" pitchFamily="34" charset="0"/>
                          <a:cs typeface="Times New Roman" pitchFamily="18" charset="0"/>
                        </a:rPr>
                        <a:t>AUS,  ATCS Project</a:t>
                      </a:r>
                      <a:endParaRPr kumimoji="0" lang="en-US" sz="1200" b="0"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tab pos="638175" algn="l"/>
                        </a:tabLst>
                      </a:pPr>
                      <a:r>
                        <a:rPr kumimoji="0" lang="en-US" sz="1200" b="1" i="0" u="none" strike="noStrike" cap="none" normalizeH="0" baseline="0" dirty="0" smtClean="0">
                          <a:ln>
                            <a:noFill/>
                          </a:ln>
                          <a:solidFill>
                            <a:schemeClr val="bg1"/>
                          </a:solidFill>
                          <a:effectLst/>
                          <a:latin typeface="Calibri" pitchFamily="34" charset="0"/>
                          <a:cs typeface="Times New Roman" pitchFamily="18" charset="0"/>
                        </a:rPr>
                        <a:t>MY (UK,  NZ, US &amp;  AU)</a:t>
                      </a:r>
                      <a:endParaRPr kumimoji="0" lang="en-US" sz="1200" b="0" i="0" u="none" strike="noStrike" cap="none" normalizeH="0" baseline="0" dirty="0" smtClean="0">
                        <a:ln>
                          <a:noFill/>
                        </a:ln>
                        <a:solidFill>
                          <a:schemeClr val="bg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tab pos="638175" algn="l"/>
                        </a:tabLst>
                      </a:pPr>
                      <a:r>
                        <a:rPr kumimoji="0" lang="en-US" sz="1200" b="1" i="0" u="none" strike="noStrike" cap="none" normalizeH="0" baseline="0" dirty="0" smtClean="0">
                          <a:ln>
                            <a:noFill/>
                          </a:ln>
                          <a:solidFill>
                            <a:schemeClr val="bg1"/>
                          </a:solidFill>
                          <a:effectLst/>
                          <a:latin typeface="Calibri" pitchFamily="34" charset="0"/>
                          <a:cs typeface="Times New Roman" pitchFamily="18" charset="0"/>
                        </a:rPr>
                        <a:t>Colin’s WS, UGC (9)</a:t>
                      </a:r>
                      <a:endParaRPr kumimoji="0" lang="en-US" sz="1200" b="0" i="0" u="none" strike="noStrike" cap="none" normalizeH="0" baseline="0" dirty="0" smtClean="0">
                        <a:ln>
                          <a:noFill/>
                        </a:ln>
                        <a:solidFill>
                          <a:schemeClr val="bg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tab pos="638175" algn="l"/>
                        </a:tabLst>
                      </a:pPr>
                      <a:r>
                        <a:rPr kumimoji="0" lang="en-US" sz="1200" b="1" i="0" u="none" strike="noStrike" cap="none" normalizeH="0" baseline="0" dirty="0" smtClean="0">
                          <a:ln>
                            <a:noFill/>
                          </a:ln>
                          <a:solidFill>
                            <a:schemeClr val="bg1"/>
                          </a:solidFill>
                          <a:effectLst/>
                          <a:latin typeface="Calibri" pitchFamily="34" charset="0"/>
                          <a:cs typeface="Times New Roman" pitchFamily="18" charset="0"/>
                        </a:rPr>
                        <a:t>QAA  WS, </a:t>
                      </a:r>
                      <a:endParaRPr kumimoji="0" lang="en-US" sz="1200" b="0" i="0" u="none" strike="noStrike" cap="none" normalizeH="0" baseline="0" dirty="0" smtClean="0">
                        <a:ln>
                          <a:noFill/>
                        </a:ln>
                        <a:solidFill>
                          <a:schemeClr val="bg1"/>
                        </a:solidFill>
                        <a:effectLst/>
                        <a:latin typeface="Calibri" pitchFamily="34" charset="0"/>
                        <a:cs typeface="Times New Roman" pitchFamily="18" charset="0"/>
                      </a:endParaRPr>
                    </a:p>
                    <a:p>
                      <a:pPr marL="0" marR="0" lvl="0" indent="0" algn="l" defTabSz="914400" rtl="0" eaLnBrk="1" fontAlgn="base" latinLnBrk="0" hangingPunct="1">
                        <a:lnSpc>
                          <a:spcPct val="120000"/>
                        </a:lnSpc>
                        <a:spcBef>
                          <a:spcPct val="0"/>
                        </a:spcBef>
                        <a:spcAft>
                          <a:spcPct val="0"/>
                        </a:spcAft>
                        <a:buClrTx/>
                        <a:buSzTx/>
                        <a:buFontTx/>
                        <a:buNone/>
                        <a:tabLst>
                          <a:tab pos="638175" algn="l"/>
                        </a:tabLst>
                      </a:pPr>
                      <a:r>
                        <a:rPr kumimoji="0" lang="en-US" sz="1200" b="1" i="0" u="none" strike="noStrike" cap="none" normalizeH="0" baseline="0" dirty="0" smtClean="0">
                          <a:ln>
                            <a:noFill/>
                          </a:ln>
                          <a:solidFill>
                            <a:schemeClr val="bg1"/>
                          </a:solidFill>
                          <a:effectLst/>
                          <a:latin typeface="Calibri" pitchFamily="34" charset="0"/>
                          <a:cs typeface="Times New Roman" pitchFamily="18" charset="0"/>
                        </a:rPr>
                        <a:t>HELP,  (10)</a:t>
                      </a:r>
                      <a:endParaRPr kumimoji="0" lang="en-US" sz="1200" b="0" i="0" u="none" strike="noStrike" cap="none" normalizeH="0" baseline="0" dirty="0" smtClean="0">
                        <a:ln>
                          <a:noFill/>
                        </a:ln>
                        <a:solidFill>
                          <a:schemeClr val="bg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tx2">
                        <a:lumMod val="40000"/>
                        <a:lumOff val="60000"/>
                      </a:schemeClr>
                    </a:solidFill>
                  </a:tcPr>
                </a:tc>
              </a:tr>
              <a:tr h="297862">
                <a:tc>
                  <a:txBody>
                    <a:bodyPr/>
                    <a:lstStyle/>
                    <a:p>
                      <a:pPr marL="0" marR="0" lvl="0" indent="0" algn="r" defTabSz="914400" rtl="0" eaLnBrk="1" fontAlgn="base" latinLnBrk="0" hangingPunct="1">
                        <a:lnSpc>
                          <a:spcPct val="120000"/>
                        </a:lnSpc>
                        <a:spcBef>
                          <a:spcPct val="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Calibri" pitchFamily="34" charset="0"/>
                          <a:cs typeface="Times New Roman" pitchFamily="18" charset="0"/>
                        </a:rPr>
                        <a:t>Number</a:t>
                      </a:r>
                      <a:r>
                        <a:rPr kumimoji="0" lang="en-US" sz="1200" b="0" i="0" u="none" strike="noStrike" cap="none" normalizeH="0" baseline="0" dirty="0" smtClean="0">
                          <a:ln>
                            <a:noFill/>
                          </a:ln>
                          <a:solidFill>
                            <a:schemeClr val="tx1"/>
                          </a:solidFill>
                          <a:effectLst/>
                          <a:latin typeface="Calibri" pitchFamily="34" charset="0"/>
                          <a:cs typeface="Times New Roman" pitchFamily="18" charset="0"/>
                        </a:rPr>
                        <a:t>  </a:t>
                      </a:r>
                      <a:r>
                        <a:rPr lang="en-US" sz="1400" kern="1200" dirty="0" smtClean="0">
                          <a:solidFill>
                            <a:schemeClr val="tx1"/>
                          </a:solidFill>
                          <a:latin typeface="+mn-lt"/>
                          <a:ea typeface="+mn-ea"/>
                          <a:cs typeface="+mn-cs"/>
                        </a:rPr>
                        <a:t>→</a:t>
                      </a:r>
                    </a:p>
                  </a:txBody>
                  <a:tcPr marL="40231" marR="40231" marT="20114" marB="201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7</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8</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6</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ts val="300"/>
                        </a:spcBef>
                        <a:spcAft>
                          <a:spcPts val="30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10</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8</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9</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10</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r>
              <a:tr h="265130">
                <a:tc>
                  <a:txBody>
                    <a:bodyPr/>
                    <a:lstStyle/>
                    <a:p>
                      <a:pPr marL="9144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1. Intellectual skill </a:t>
                      </a:r>
                    </a:p>
                  </a:txBody>
                  <a:tcPr marL="40231" marR="40231" marT="20114" marB="201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ts val="300"/>
                        </a:spcBef>
                        <a:spcAft>
                          <a:spcPts val="30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r>
              <a:tr h="265130">
                <a:tc>
                  <a:txBody>
                    <a:bodyPr/>
                    <a:lstStyle/>
                    <a:p>
                      <a:pPr marL="9144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2. Problem  solving</a:t>
                      </a:r>
                    </a:p>
                  </a:txBody>
                  <a:tcPr marL="40231" marR="40231" marT="20114" marB="201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ts val="300"/>
                        </a:spcBef>
                        <a:spcAft>
                          <a:spcPts val="300"/>
                        </a:spcAft>
                        <a:buClrTx/>
                        <a:buSzTx/>
                        <a:buFontTx/>
                        <a:buNone/>
                        <a:tabLst/>
                      </a:pPr>
                      <a:endParaRPr kumimoji="0" lang="en-US" sz="1200" b="1"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r>
              <a:tr h="265130">
                <a:tc>
                  <a:txBody>
                    <a:bodyPr/>
                    <a:lstStyle/>
                    <a:p>
                      <a:pPr marL="9144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Entrepreneurship and innovation</a:t>
                      </a:r>
                    </a:p>
                  </a:txBody>
                  <a:tcPr marL="40231" marR="40231" marT="20114" marB="201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ts val="300"/>
                        </a:spcBef>
                        <a:spcAft>
                          <a:spcPts val="30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r>
              <a:tr h="265130">
                <a:tc>
                  <a:txBody>
                    <a:bodyPr/>
                    <a:lstStyle/>
                    <a:p>
                      <a:pPr marL="9144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Research skills and awareness</a:t>
                      </a:r>
                    </a:p>
                  </a:txBody>
                  <a:tcPr marL="40231" marR="40231" marT="20114" marB="201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ts val="300"/>
                        </a:spcBef>
                        <a:spcAft>
                          <a:spcPts val="300"/>
                        </a:spcAft>
                        <a:buClrTx/>
                        <a:buSzTx/>
                        <a:buFontTx/>
                        <a:buNone/>
                        <a:tabLst/>
                      </a:pPr>
                      <a:endParaRPr kumimoji="0" lang="en-US" sz="1200" b="1"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r>
              <a:tr h="265130">
                <a:tc>
                  <a:txBody>
                    <a:bodyPr/>
                    <a:lstStyle/>
                    <a:p>
                      <a:pPr marL="9144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Work and study </a:t>
                      </a:r>
                    </a:p>
                  </a:txBody>
                  <a:tcPr marL="40231" marR="40231" marT="20114" marB="201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ts val="300"/>
                        </a:spcBef>
                        <a:spcAft>
                          <a:spcPts val="300"/>
                        </a:spcAft>
                        <a:buClrTx/>
                        <a:buSzTx/>
                        <a:buFontTx/>
                        <a:buNone/>
                        <a:tabLst/>
                      </a:pPr>
                      <a:endParaRPr kumimoji="0" lang="en-US" sz="1200" b="1"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r>
              <a:tr h="265130">
                <a:tc>
                  <a:txBody>
                    <a:bodyPr/>
                    <a:lstStyle/>
                    <a:p>
                      <a:pPr marL="9144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6. Practical Skill </a:t>
                      </a:r>
                    </a:p>
                  </a:txBody>
                  <a:tcPr marL="40231" marR="40231" marT="20114" marB="201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ts val="300"/>
                        </a:spcBef>
                        <a:spcAft>
                          <a:spcPts val="30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r>
              <a:tr h="230199">
                <a:tc>
                  <a:txBody>
                    <a:bodyPr/>
                    <a:lstStyle/>
                    <a:p>
                      <a:pPr marL="9144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7. Numeracy skill </a:t>
                      </a:r>
                    </a:p>
                  </a:txBody>
                  <a:tcPr marL="40231" marR="40231" marT="20114" marB="201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r>
              <a:tr h="265130">
                <a:tc>
                  <a:txBody>
                    <a:bodyPr/>
                    <a:lstStyle/>
                    <a:p>
                      <a:pPr marL="9144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8. Communication skill </a:t>
                      </a:r>
                    </a:p>
                  </a:txBody>
                  <a:tcPr marL="40231" marR="40231" marT="20114" marB="201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ts val="300"/>
                        </a:spcBef>
                        <a:spcAft>
                          <a:spcPts val="30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r>
              <a:tr h="230199">
                <a:tc>
                  <a:txBody>
                    <a:bodyPr/>
                    <a:lstStyle/>
                    <a:p>
                      <a:pPr marL="9144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9. ICT skill</a:t>
                      </a:r>
                    </a:p>
                  </a:txBody>
                  <a:tcPr marL="40231" marR="40231" marT="20114" marB="201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ts val="300"/>
                        </a:spcBef>
                        <a:spcAft>
                          <a:spcPts val="30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r>
              <a:tr h="265130">
                <a:tc>
                  <a:txBody>
                    <a:bodyPr/>
                    <a:lstStyle/>
                    <a:p>
                      <a:pPr marL="9144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10. Information</a:t>
                      </a:r>
                    </a:p>
                  </a:txBody>
                  <a:tcPr marL="40231" marR="40231" marT="20114" marB="201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r>
              <a:tr h="265130">
                <a:tc>
                  <a:txBody>
                    <a:bodyPr/>
                    <a:lstStyle/>
                    <a:p>
                      <a:pPr marL="9144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11.  Interpersonal and teamwork skill</a:t>
                      </a:r>
                    </a:p>
                  </a:txBody>
                  <a:tcPr marL="40231" marR="40231" marT="20114" marB="201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r>
              <a:tr h="265130">
                <a:tc>
                  <a:txBody>
                    <a:bodyPr/>
                    <a:lstStyle/>
                    <a:p>
                      <a:pPr marL="9144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12. Teamwork and leadership</a:t>
                      </a:r>
                    </a:p>
                  </a:txBody>
                  <a:tcPr marL="40231" marR="40231" marT="20114" marB="201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r>
              <a:tr h="265130">
                <a:tc>
                  <a:txBody>
                    <a:bodyPr/>
                    <a:lstStyle/>
                    <a:p>
                      <a:pPr marL="9144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13. Social &amp; cooperative</a:t>
                      </a:r>
                    </a:p>
                  </a:txBody>
                  <a:tcPr marL="40231" marR="40231" marT="20114" marB="201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r>
              <a:tr h="265130">
                <a:tc>
                  <a:txBody>
                    <a:bodyPr/>
                    <a:lstStyle/>
                    <a:p>
                      <a:pPr marL="9144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14. Self management and professional development skill </a:t>
                      </a:r>
                    </a:p>
                  </a:txBody>
                  <a:tcPr marL="40231" marR="40231" marT="20114" marB="201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r>
              <a:tr h="265130">
                <a:tc>
                  <a:txBody>
                    <a:bodyPr/>
                    <a:lstStyle/>
                    <a:p>
                      <a:pPr marL="9144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15. Personal effectiveness/development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marL="40231" marR="40231" marT="20114" marB="201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ts val="300"/>
                        </a:spcBef>
                        <a:spcAft>
                          <a:spcPts val="300"/>
                        </a:spcAft>
                        <a:buClrTx/>
                        <a:buSzTx/>
                        <a:buFontTx/>
                        <a:buNone/>
                        <a:tabLst/>
                      </a:pPr>
                      <a:endParaRPr kumimoji="0" lang="en-US" sz="1200" b="1"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r>
              <a:tr h="230199">
                <a:tc>
                  <a:txBody>
                    <a:bodyPr/>
                    <a:lstStyle/>
                    <a:p>
                      <a:pPr marL="9144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16. Physical</a:t>
                      </a:r>
                    </a:p>
                  </a:txBody>
                  <a:tcPr marL="40231" marR="40231" marT="20114" marB="201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0231" marR="40231" marT="20114" marB="201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0231" marR="40231" marT="20114" marB="201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r>
              <a:tr h="265130">
                <a:tc>
                  <a:txBody>
                    <a:bodyPr/>
                    <a:lstStyle/>
                    <a:p>
                      <a:pPr marL="9144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17. Career management </a:t>
                      </a:r>
                    </a:p>
                  </a:txBody>
                  <a:tcPr marL="40231" marR="40231" marT="20114" marB="201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ts val="300"/>
                        </a:spcBef>
                        <a:spcAft>
                          <a:spcPts val="30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r>
              <a:tr h="473130">
                <a:tc>
                  <a:txBody>
                    <a:bodyPr/>
                    <a:lstStyle/>
                    <a:p>
                      <a:pPr marL="9144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Arial" pitchFamily="34" charset="0"/>
                          <a:cs typeface="Arial" pitchFamily="34" charset="0"/>
                        </a:rPr>
                        <a:t>18. Personal and social responsibility –</a:t>
                      </a:r>
                    </a:p>
                    <a:p>
                      <a:pPr marL="9144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Arial" pitchFamily="34" charset="0"/>
                          <a:cs typeface="Arial" pitchFamily="34" charset="0"/>
                        </a:rPr>
                        <a:t>      including cultural awareness</a:t>
                      </a:r>
                    </a:p>
                  </a:txBody>
                  <a:tcPr marL="40231" marR="40231" marT="20114" marB="201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ts val="300"/>
                        </a:spcBef>
                        <a:spcAft>
                          <a:spcPts val="30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r>
              <a:tr h="265130">
                <a:tc>
                  <a:txBody>
                    <a:bodyPr/>
                    <a:lstStyle/>
                    <a:p>
                      <a:pPr marL="9144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Arial" pitchFamily="34" charset="0"/>
                          <a:cs typeface="Arial" pitchFamily="34" charset="0"/>
                        </a:rPr>
                        <a:t>19. Learning to learn, meta-cognition</a:t>
                      </a:r>
                    </a:p>
                  </a:txBody>
                  <a:tcPr marL="40231" marR="40231" marT="20114" marB="2011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ts val="300"/>
                        </a:spcBef>
                        <a:spcAft>
                          <a:spcPts val="30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Arial"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4">
                        <a:lumMod val="20000"/>
                        <a:lumOff val="80000"/>
                      </a:schemeClr>
                    </a:solidFill>
                  </a:tcPr>
                </a:tc>
              </a:tr>
            </a:tbl>
          </a:graphicData>
        </a:graphic>
      </p:graphicFrame>
      <p:sp>
        <p:nvSpPr>
          <p:cNvPr id="3" name="Slide Number Placeholder 2"/>
          <p:cNvSpPr>
            <a:spLocks noGrp="1"/>
          </p:cNvSpPr>
          <p:nvPr>
            <p:ph type="sldNum" sz="quarter" idx="12"/>
          </p:nvPr>
        </p:nvSpPr>
        <p:spPr/>
        <p:txBody>
          <a:bodyPr/>
          <a:lstStyle/>
          <a:p>
            <a:pPr>
              <a:defRPr/>
            </a:pPr>
            <a:fld id="{FE194906-554D-458A-B192-4068E795D671}" type="slidenum">
              <a:rPr lang="en-US" smtClean="0"/>
              <a:pPr>
                <a:defRPr/>
              </a:pPr>
              <a:t>26</a:t>
            </a:fld>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228600"/>
          <a:ext cx="8839200" cy="5656880"/>
        </p:xfrm>
        <a:graphic>
          <a:graphicData uri="http://schemas.openxmlformats.org/drawingml/2006/table">
            <a:tbl>
              <a:tblPr/>
              <a:tblGrid>
                <a:gridCol w="4494507"/>
                <a:gridCol w="599268"/>
                <a:gridCol w="524359"/>
                <a:gridCol w="524359"/>
                <a:gridCol w="599268"/>
                <a:gridCol w="749085"/>
                <a:gridCol w="599268"/>
                <a:gridCol w="749086"/>
              </a:tblGrid>
              <a:tr h="990601">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Calibri" pitchFamily="34" charset="0"/>
                          <a:cs typeface="Times New Roman" pitchFamily="18" charset="0"/>
                        </a:rPr>
                        <a:t>Graduate Profile </a:t>
                      </a:r>
                      <a:r>
                        <a:rPr kumimoji="0" lang="en-US" sz="2400" b="0" i="0" u="none" strike="noStrike" cap="none" normalizeH="0" baseline="0" dirty="0" smtClean="0">
                          <a:ln>
                            <a:noFill/>
                          </a:ln>
                          <a:solidFill>
                            <a:schemeClr val="bg1"/>
                          </a:solidFill>
                          <a:effectLst/>
                          <a:latin typeface="Calibri" pitchFamily="34" charset="0"/>
                          <a:cs typeface="Times New Roman" pitchFamily="18" charset="0"/>
                        </a:rPr>
                        <a:t/>
                      </a:r>
                      <a:br>
                        <a:rPr kumimoji="0" lang="en-US" sz="2400" b="0" i="0" u="none" strike="noStrike" cap="none" normalizeH="0" baseline="0" dirty="0" smtClean="0">
                          <a:ln>
                            <a:noFill/>
                          </a:ln>
                          <a:solidFill>
                            <a:schemeClr val="bg1"/>
                          </a:solidFill>
                          <a:effectLst/>
                          <a:latin typeface="Calibri" pitchFamily="34" charset="0"/>
                          <a:cs typeface="Times New Roman" pitchFamily="18" charset="0"/>
                        </a:rPr>
                      </a:br>
                      <a:r>
                        <a:rPr kumimoji="0" lang="en-US" sz="2400" b="0" i="0" u="none" strike="noStrike" cap="none" normalizeH="0" baseline="0" dirty="0" smtClean="0">
                          <a:ln>
                            <a:noFill/>
                          </a:ln>
                          <a:solidFill>
                            <a:schemeClr val="bg1"/>
                          </a:solidFill>
                          <a:effectLst/>
                          <a:latin typeface="Calibri" pitchFamily="34" charset="0"/>
                          <a:cs typeface="Times New Roman" pitchFamily="18" charset="0"/>
                        </a:rPr>
                        <a:t>(UGC, Oct. 2012)</a:t>
                      </a:r>
                    </a:p>
                  </a:txBody>
                  <a:tcPr marL="40231" marR="40231" marT="20112" marB="201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Calibri" pitchFamily="34" charset="0"/>
                          <a:cs typeface="Times New Roman" pitchFamily="18" charset="0"/>
                        </a:rPr>
                        <a:t>Sri </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Calibri" pitchFamily="34" charset="0"/>
                          <a:cs typeface="Times New Roman" pitchFamily="18" charset="0"/>
                        </a:rPr>
                        <a:t>Lanka</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defRPr/>
                      </a:pPr>
                      <a:r>
                        <a:rPr kumimoji="0" lang="en-US" sz="1200" b="1" i="0" u="none" strike="noStrike" cap="none" normalizeH="0" baseline="0" dirty="0" smtClean="0">
                          <a:ln>
                            <a:noFill/>
                          </a:ln>
                          <a:solidFill>
                            <a:srgbClr val="FFFFFF"/>
                          </a:solidFill>
                          <a:effectLst/>
                          <a:latin typeface="Calibri" pitchFamily="34" charset="0"/>
                          <a:cs typeface="Times New Roman" pitchFamily="18" charset="0"/>
                        </a:rPr>
                        <a:t>NZ, 1993</a:t>
                      </a:r>
                      <a:endParaRPr kumimoji="0" lang="en-US" sz="1200" b="0"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libri" pitchFamily="34" charset="0"/>
                          <a:cs typeface="Times New Roman" pitchFamily="18" charset="0"/>
                        </a:rPr>
                        <a:t>NCCA, Ireland, </a:t>
                      </a:r>
                      <a:endParaRPr kumimoji="0" lang="en-US" sz="1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libri" pitchFamily="34" charset="0"/>
                          <a:cs typeface="Times New Roman" pitchFamily="18" charset="0"/>
                        </a:rPr>
                        <a:t>2003</a:t>
                      </a:r>
                      <a:endParaRPr kumimoji="0" lang="en-US" sz="1200" b="0"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libri" pitchFamily="34" charset="0"/>
                          <a:cs typeface="Times New Roman" pitchFamily="18" charset="0"/>
                        </a:rPr>
                        <a:t>AUS,  ATCS Project</a:t>
                      </a:r>
                      <a:endParaRPr kumimoji="0" lang="en-US" sz="1200" b="0"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tab pos="638175" algn="l"/>
                        </a:tabLst>
                      </a:pPr>
                      <a:r>
                        <a:rPr kumimoji="0" lang="en-US" sz="1200" b="1" i="0" u="none" strike="noStrike" cap="none" normalizeH="0" baseline="0" dirty="0" smtClean="0">
                          <a:ln>
                            <a:noFill/>
                          </a:ln>
                          <a:solidFill>
                            <a:schemeClr val="bg1"/>
                          </a:solidFill>
                          <a:effectLst/>
                          <a:latin typeface="Calibri" pitchFamily="34" charset="0"/>
                          <a:cs typeface="Times New Roman" pitchFamily="18" charset="0"/>
                        </a:rPr>
                        <a:t>MY (UK,  NZ, US &amp;  AU)</a:t>
                      </a:r>
                      <a:endParaRPr kumimoji="0" lang="en-US" sz="1200" b="0" i="0" u="none" strike="noStrike" cap="none" normalizeH="0" baseline="0" dirty="0" smtClean="0">
                        <a:ln>
                          <a:noFill/>
                        </a:ln>
                        <a:solidFill>
                          <a:schemeClr val="bg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tab pos="638175" algn="l"/>
                        </a:tabLst>
                      </a:pPr>
                      <a:r>
                        <a:rPr kumimoji="0" lang="en-US" sz="1200" b="1" i="0" u="none" strike="noStrike" cap="none" normalizeH="0" baseline="0" dirty="0" smtClean="0">
                          <a:ln>
                            <a:noFill/>
                          </a:ln>
                          <a:solidFill>
                            <a:schemeClr val="bg1"/>
                          </a:solidFill>
                          <a:effectLst/>
                          <a:latin typeface="Calibri" pitchFamily="34" charset="0"/>
                          <a:cs typeface="Times New Roman" pitchFamily="18" charset="0"/>
                        </a:rPr>
                        <a:t>Colin’s WS, UGC (9)</a:t>
                      </a:r>
                      <a:endParaRPr kumimoji="0" lang="en-US" sz="1200" b="0" i="0" u="none" strike="noStrike" cap="none" normalizeH="0" baseline="0" dirty="0" smtClean="0">
                        <a:ln>
                          <a:noFill/>
                        </a:ln>
                        <a:solidFill>
                          <a:schemeClr val="bg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tab pos="638175" algn="l"/>
                        </a:tabLst>
                      </a:pPr>
                      <a:r>
                        <a:rPr kumimoji="0" lang="en-US" sz="1200" b="1" i="0" u="none" strike="noStrike" cap="none" normalizeH="0" baseline="0" dirty="0" smtClean="0">
                          <a:ln>
                            <a:noFill/>
                          </a:ln>
                          <a:solidFill>
                            <a:schemeClr val="bg1"/>
                          </a:solidFill>
                          <a:effectLst/>
                          <a:latin typeface="Calibri" pitchFamily="34" charset="0"/>
                          <a:cs typeface="Times New Roman" pitchFamily="18" charset="0"/>
                        </a:rPr>
                        <a:t>QAA  WS, </a:t>
                      </a:r>
                      <a:endParaRPr kumimoji="0" lang="en-US" sz="1200" b="0" i="0" u="none" strike="noStrike" cap="none" normalizeH="0" baseline="0" dirty="0" smtClean="0">
                        <a:ln>
                          <a:noFill/>
                        </a:ln>
                        <a:solidFill>
                          <a:schemeClr val="bg1"/>
                        </a:solidFill>
                        <a:effectLst/>
                        <a:latin typeface="Calibri" pitchFamily="34" charset="0"/>
                        <a:cs typeface="Times New Roman" pitchFamily="18" charset="0"/>
                      </a:endParaRPr>
                    </a:p>
                    <a:p>
                      <a:pPr marL="0" marR="0" lvl="0" indent="0" algn="l" defTabSz="914400" rtl="0" eaLnBrk="1" fontAlgn="base" latinLnBrk="0" hangingPunct="1">
                        <a:lnSpc>
                          <a:spcPct val="120000"/>
                        </a:lnSpc>
                        <a:spcBef>
                          <a:spcPct val="0"/>
                        </a:spcBef>
                        <a:spcAft>
                          <a:spcPct val="0"/>
                        </a:spcAft>
                        <a:buClrTx/>
                        <a:buSzTx/>
                        <a:buFontTx/>
                        <a:buNone/>
                        <a:tabLst>
                          <a:tab pos="638175" algn="l"/>
                        </a:tabLst>
                      </a:pPr>
                      <a:r>
                        <a:rPr kumimoji="0" lang="en-US" sz="1200" b="1" i="0" u="none" strike="noStrike" cap="none" normalizeH="0" baseline="0" dirty="0" smtClean="0">
                          <a:ln>
                            <a:noFill/>
                          </a:ln>
                          <a:solidFill>
                            <a:schemeClr val="bg1"/>
                          </a:solidFill>
                          <a:effectLst/>
                          <a:latin typeface="Calibri" pitchFamily="34" charset="0"/>
                          <a:cs typeface="Times New Roman" pitchFamily="18" charset="0"/>
                        </a:rPr>
                        <a:t>HELP,  (10)</a:t>
                      </a:r>
                      <a:endParaRPr kumimoji="0" lang="en-US" sz="1200" b="0" i="0" u="none" strike="noStrike" cap="none" normalizeH="0" baseline="0" dirty="0" smtClean="0">
                        <a:ln>
                          <a:noFill/>
                        </a:ln>
                        <a:solidFill>
                          <a:schemeClr val="bg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r>
              <a:tr h="351041">
                <a:tc>
                  <a:txBody>
                    <a:bodyPr/>
                    <a:lstStyle/>
                    <a:p>
                      <a:pPr marL="0" marR="0" lvl="0" indent="0" algn="r" defTabSz="914400" rtl="0" eaLnBrk="1" fontAlgn="base" latinLnBrk="0" hangingPunct="1">
                        <a:lnSpc>
                          <a:spcPct val="120000"/>
                        </a:lnSpc>
                        <a:spcBef>
                          <a:spcPct val="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Calibri" pitchFamily="34" charset="0"/>
                          <a:cs typeface="Times New Roman" pitchFamily="18" charset="0"/>
                        </a:rPr>
                        <a:t>Number</a:t>
                      </a:r>
                      <a:r>
                        <a:rPr kumimoji="0" lang="en-US" sz="1200" b="0" i="0" u="none" strike="noStrike" cap="none" normalizeH="0" baseline="0" dirty="0" smtClean="0">
                          <a:ln>
                            <a:noFill/>
                          </a:ln>
                          <a:solidFill>
                            <a:schemeClr val="tx1"/>
                          </a:solidFill>
                          <a:effectLst/>
                          <a:latin typeface="Calibri" pitchFamily="34" charset="0"/>
                          <a:cs typeface="Times New Roman" pitchFamily="18" charset="0"/>
                        </a:rPr>
                        <a:t>  </a:t>
                      </a:r>
                      <a:r>
                        <a:rPr lang="en-US" sz="1400" kern="1200" dirty="0" smtClean="0">
                          <a:solidFill>
                            <a:schemeClr val="tx1"/>
                          </a:solidFill>
                          <a:latin typeface="+mn-lt"/>
                          <a:ea typeface="+mn-ea"/>
                          <a:cs typeface="+mn-cs"/>
                        </a:rPr>
                        <a:t>→</a:t>
                      </a:r>
                    </a:p>
                  </a:txBody>
                  <a:tcPr marL="40231" marR="40231" marT="20112" marB="201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6D9F1"/>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7</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6D9F1"/>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8</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6D9F1"/>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6</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6D9F1"/>
                    </a:solidFill>
                  </a:tcPr>
                </a:tc>
                <a:tc>
                  <a:txBody>
                    <a:bodyPr/>
                    <a:lstStyle/>
                    <a:p>
                      <a:pPr marL="0" marR="0" lvl="0" indent="0" algn="ctr" defTabSz="914400" rtl="0" eaLnBrk="1" fontAlgn="base" latinLnBrk="0" hangingPunct="1">
                        <a:lnSpc>
                          <a:spcPct val="120000"/>
                        </a:lnSpc>
                        <a:spcBef>
                          <a:spcPts val="300"/>
                        </a:spcBef>
                        <a:spcAft>
                          <a:spcPts val="30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10</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6D9F1"/>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8</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6D9F1"/>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9</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6D9F1"/>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10</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6D9F1"/>
                    </a:solidFill>
                  </a:tcPr>
                </a:tc>
              </a:tr>
              <a:tr h="487158">
                <a:tc>
                  <a:txBody>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1. Cognitive skill</a:t>
                      </a:r>
                    </a:p>
                  </a:txBody>
                  <a:tcPr marL="40231" marR="40231" marT="20112" marB="201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20000"/>
                        </a:lnSpc>
                        <a:spcBef>
                          <a:spcPts val="300"/>
                        </a:spcBef>
                        <a:spcAft>
                          <a:spcPts val="30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   </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bg2"/>
                    </a:solidFill>
                  </a:tcPr>
                </a:tc>
              </a:tr>
              <a:tr h="457200">
                <a:tc>
                  <a:txBody>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2. Practical &amp; problem solving skill </a:t>
                      </a:r>
                    </a:p>
                  </a:txBody>
                  <a:tcPr marL="40231" marR="40231" marT="20112" marB="201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20000"/>
                        </a:lnSpc>
                        <a:spcBef>
                          <a:spcPts val="300"/>
                        </a:spcBef>
                        <a:spcAft>
                          <a:spcPts val="30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bg2"/>
                    </a:solidFill>
                  </a:tcPr>
                </a:tc>
              </a:tr>
              <a:tr h="457200">
                <a:tc>
                  <a:txBody>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3. Numeracy &amp; analytical skill </a:t>
                      </a:r>
                    </a:p>
                  </a:txBody>
                  <a:tcPr marL="40231" marR="40231" marT="20112" marB="201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r>
              <a:tr h="457200">
                <a:tc>
                  <a:txBody>
                    <a:bodyPr/>
                    <a:lstStyle/>
                    <a:p>
                      <a:pPr marL="0" marR="0" lvl="0" indent="-45720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Entrepreneurship and innovation</a:t>
                      </a:r>
                    </a:p>
                  </a:txBody>
                  <a:tcPr marL="40231" marR="40231" marT="20112" marB="201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20000"/>
                        </a:lnSpc>
                        <a:spcBef>
                          <a:spcPts val="300"/>
                        </a:spcBef>
                        <a:spcAft>
                          <a:spcPts val="30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r>
              <a:tr h="497543">
                <a:tc>
                  <a:txBody>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5. Communication &amp; ICT skill </a:t>
                      </a:r>
                    </a:p>
                  </a:txBody>
                  <a:tcPr marL="40231" marR="40231" marT="20112" marB="201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20000"/>
                        </a:lnSpc>
                        <a:spcBef>
                          <a:spcPts val="300"/>
                        </a:spcBef>
                        <a:spcAft>
                          <a:spcPts val="30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xxx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xxx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r>
              <a:tr h="652979">
                <a:tc>
                  <a:txBody>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6. Interpersonal, teamwork &amp;</a:t>
                      </a:r>
                      <a:br>
                        <a:rPr kumimoji="0" lang="en-US" sz="2000" b="0" i="0" u="none" strike="noStrike" cap="none" normalizeH="0" baseline="0" dirty="0" smtClean="0">
                          <a:ln>
                            <a:noFill/>
                          </a:ln>
                          <a:solidFill>
                            <a:schemeClr val="tx1"/>
                          </a:solidFill>
                          <a:effectLst/>
                          <a:latin typeface="Arial" pitchFamily="34" charset="0"/>
                          <a:cs typeface="Arial" pitchFamily="34" charset="0"/>
                        </a:rPr>
                      </a:br>
                      <a:r>
                        <a:rPr kumimoji="0" lang="en-US" sz="2000" b="0" i="0" u="none" strike="noStrike" cap="none" normalizeH="0" baseline="0" dirty="0" smtClean="0">
                          <a:ln>
                            <a:noFill/>
                          </a:ln>
                          <a:solidFill>
                            <a:schemeClr val="tx1"/>
                          </a:solidFill>
                          <a:effectLst/>
                          <a:latin typeface="Arial" pitchFamily="34" charset="0"/>
                          <a:cs typeface="Arial" pitchFamily="34" charset="0"/>
                        </a:rPr>
                        <a:t>    leadership skill</a:t>
                      </a:r>
                    </a:p>
                  </a:txBody>
                  <a:tcPr marL="40231" marR="40231" marT="20112" marB="201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Calibri" pitchFamily="34" charset="0"/>
                          <a:ea typeface="Times New Roman" pitchFamily="18" charset="0"/>
                          <a:cs typeface="Calibri" pitchFamily="34" charset="0"/>
                        </a:rPr>
                        <a:t>xx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r>
              <a:tr h="652979">
                <a:tc>
                  <a:txBody>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7. Self management and personal</a:t>
                      </a:r>
                      <a:br>
                        <a:rPr kumimoji="0" lang="en-US" sz="2000" b="0" i="0" u="none" strike="noStrike" cap="none" normalizeH="0" baseline="0" dirty="0" smtClean="0">
                          <a:ln>
                            <a:noFill/>
                          </a:ln>
                          <a:solidFill>
                            <a:schemeClr val="tx1"/>
                          </a:solidFill>
                          <a:effectLst/>
                          <a:latin typeface="Arial" pitchFamily="34" charset="0"/>
                          <a:cs typeface="Arial" pitchFamily="34" charset="0"/>
                        </a:rPr>
                      </a:br>
                      <a:r>
                        <a:rPr kumimoji="0" lang="en-US" sz="2000" b="0" i="0" u="none" strike="noStrike" cap="none" normalizeH="0" baseline="0" dirty="0" smtClean="0">
                          <a:ln>
                            <a:noFill/>
                          </a:ln>
                          <a:solidFill>
                            <a:schemeClr val="tx1"/>
                          </a:solidFill>
                          <a:effectLst/>
                          <a:latin typeface="Arial" pitchFamily="34" charset="0"/>
                          <a:cs typeface="Arial" pitchFamily="34" charset="0"/>
                        </a:rPr>
                        <a:t>    development skill </a:t>
                      </a:r>
                    </a:p>
                  </a:txBody>
                  <a:tcPr marL="40231" marR="40231" marT="20112" marB="201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r>
              <a:tr h="652979">
                <a:tc>
                  <a:txBody>
                    <a:bodyPr/>
                    <a:lstStyle/>
                    <a:p>
                      <a:pPr marL="0" marR="0" lvl="0" indent="-45720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cap="none" normalizeH="0" baseline="0" dirty="0" smtClean="0">
                          <a:ln>
                            <a:noFill/>
                          </a:ln>
                          <a:solidFill>
                            <a:schemeClr val="tx1"/>
                          </a:solidFill>
                          <a:effectLst/>
                          <a:latin typeface="Arial" pitchFamily="34" charset="0"/>
                          <a:cs typeface="Arial" pitchFamily="34" charset="0"/>
                        </a:rPr>
                        <a:t>8. Commitment to community, country  </a:t>
                      </a:r>
                      <a:br>
                        <a:rPr kumimoji="0" lang="en-US" sz="2000" b="0" i="0" u="none" strike="noStrike" cap="none" normalizeH="0" baseline="0" dirty="0" smtClean="0">
                          <a:ln>
                            <a:noFill/>
                          </a:ln>
                          <a:solidFill>
                            <a:schemeClr val="tx1"/>
                          </a:solidFill>
                          <a:effectLst/>
                          <a:latin typeface="Arial" pitchFamily="34" charset="0"/>
                          <a:cs typeface="Arial" pitchFamily="34" charset="0"/>
                        </a:rPr>
                      </a:br>
                      <a:r>
                        <a:rPr kumimoji="0" lang="en-US" sz="2000" b="0" i="0" u="none" strike="noStrike" cap="none" normalizeH="0" baseline="0" dirty="0" smtClean="0">
                          <a:ln>
                            <a:noFill/>
                          </a:ln>
                          <a:solidFill>
                            <a:schemeClr val="tx1"/>
                          </a:solidFill>
                          <a:effectLst/>
                          <a:latin typeface="Arial" pitchFamily="34" charset="0"/>
                          <a:cs typeface="Arial" pitchFamily="34" charset="0"/>
                        </a:rPr>
                        <a:t>    &amp; humanity</a:t>
                      </a:r>
                    </a:p>
                  </a:txBody>
                  <a:tcPr marL="40231" marR="40231" marT="20112" marB="201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20000"/>
                        </a:lnSpc>
                        <a:spcBef>
                          <a:spcPts val="300"/>
                        </a:spcBef>
                        <a:spcAft>
                          <a:spcPts val="30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Times New Roman" pitchFamily="18" charset="0"/>
                        </a:rPr>
                        <a:t>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pitchFamily="34" charset="0"/>
                        <a:cs typeface="Times New Roman"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c>
                  <a:txBody>
                    <a:bodyPr/>
                    <a:lstStyle/>
                    <a:p>
                      <a:pPr marL="57150" marR="0" lvl="0" indent="0" algn="ctr" defTabSz="914400" rtl="0" eaLnBrk="1" fontAlgn="base" latinLnBrk="0" hangingPunct="1">
                        <a:lnSpc>
                          <a:spcPct val="12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xx</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2"/>
                    </a:solidFill>
                  </a:tcPr>
                </a:tc>
              </a:tr>
            </a:tbl>
          </a:graphicData>
        </a:graphic>
      </p:graphicFrame>
      <p:sp>
        <p:nvSpPr>
          <p:cNvPr id="3" name="Slide Number Placeholder 2"/>
          <p:cNvSpPr>
            <a:spLocks noGrp="1"/>
          </p:cNvSpPr>
          <p:nvPr>
            <p:ph type="sldNum" sz="quarter" idx="12"/>
          </p:nvPr>
        </p:nvSpPr>
        <p:spPr/>
        <p:txBody>
          <a:bodyPr/>
          <a:lstStyle/>
          <a:p>
            <a:pPr>
              <a:defRPr/>
            </a:pPr>
            <a:fld id="{500CF398-898D-44FE-9467-DEC70A9A5312}" type="slidenum">
              <a:rPr lang="en-US" smtClean="0"/>
              <a:pPr>
                <a:defRPr/>
              </a:pPr>
              <a:t>27</a:t>
            </a:fld>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762000" y="533400"/>
            <a:ext cx="7924800" cy="609600"/>
          </a:xfrm>
        </p:spPr>
        <p:txBody>
          <a:bodyPr/>
          <a:lstStyle/>
          <a:p>
            <a:pPr algn="l" eaLnBrk="1" hangingPunct="1"/>
            <a:r>
              <a:rPr lang="en-US" sz="3600" b="1" u="sng" smtClean="0"/>
              <a:t>GRADUATE PROFILE  </a:t>
            </a:r>
            <a:r>
              <a:rPr lang="en-US" sz="2800" b="1" u="sng" smtClean="0">
                <a:solidFill>
                  <a:srgbClr val="CC00CC"/>
                </a:solidFill>
              </a:rPr>
              <a:t>(UGC, Oct. 2012)</a:t>
            </a:r>
            <a:endParaRPr lang="en-US" sz="2800" u="sng" smtClean="0">
              <a:solidFill>
                <a:srgbClr val="CC00CC"/>
              </a:solidFill>
            </a:endParaRPr>
          </a:p>
        </p:txBody>
      </p:sp>
      <p:sp>
        <p:nvSpPr>
          <p:cNvPr id="28675" name="Content Placeholder 2"/>
          <p:cNvSpPr>
            <a:spLocks noGrp="1"/>
          </p:cNvSpPr>
          <p:nvPr>
            <p:ph idx="1"/>
          </p:nvPr>
        </p:nvSpPr>
        <p:spPr>
          <a:xfrm>
            <a:off x="381000" y="1447800"/>
            <a:ext cx="8229600" cy="4419600"/>
          </a:xfrm>
        </p:spPr>
        <p:txBody>
          <a:bodyPr/>
          <a:lstStyle/>
          <a:p>
            <a:pPr marL="514350" indent="-514350" eaLnBrk="1" hangingPunct="1">
              <a:buFont typeface="Calibri" pitchFamily="34" charset="0"/>
              <a:buAutoNum type="arabicPeriod"/>
            </a:pPr>
            <a:r>
              <a:rPr lang="en-US" sz="2800" b="1" dirty="0" smtClean="0">
                <a:solidFill>
                  <a:srgbClr val="CC00CC"/>
                </a:solidFill>
              </a:rPr>
              <a:t>Intellectual</a:t>
            </a:r>
            <a:r>
              <a:rPr lang="en-US" sz="2800" dirty="0" smtClean="0"/>
              <a:t> skills </a:t>
            </a:r>
            <a:r>
              <a:rPr lang="en-US" sz="2800" dirty="0" smtClean="0">
                <a:latin typeface="Agency FB" pitchFamily="34" charset="0"/>
              </a:rPr>
              <a:t>matching with program of study</a:t>
            </a:r>
          </a:p>
          <a:p>
            <a:pPr marL="514350" indent="-514350" eaLnBrk="1" hangingPunct="1">
              <a:buFont typeface="Calibri" pitchFamily="34" charset="0"/>
              <a:buAutoNum type="arabicPeriod"/>
            </a:pPr>
            <a:r>
              <a:rPr lang="en-US" sz="2800" b="1" dirty="0" smtClean="0">
                <a:solidFill>
                  <a:srgbClr val="CC00CC"/>
                </a:solidFill>
              </a:rPr>
              <a:t>Practical</a:t>
            </a:r>
            <a:r>
              <a:rPr lang="en-US" sz="2800" dirty="0" smtClean="0"/>
              <a:t> &amp; problem solving skills</a:t>
            </a:r>
          </a:p>
          <a:p>
            <a:pPr marL="514350" indent="-514350" eaLnBrk="1" hangingPunct="1">
              <a:buFont typeface="Calibri" pitchFamily="34" charset="0"/>
              <a:buAutoNum type="arabicPeriod"/>
            </a:pPr>
            <a:r>
              <a:rPr lang="en-US" sz="2800" dirty="0" smtClean="0"/>
              <a:t>Numeracy &amp; </a:t>
            </a:r>
            <a:r>
              <a:rPr lang="en-US" sz="2800" b="1" dirty="0" smtClean="0">
                <a:solidFill>
                  <a:srgbClr val="CC00CC"/>
                </a:solidFill>
              </a:rPr>
              <a:t>analytical</a:t>
            </a:r>
            <a:r>
              <a:rPr lang="en-US" sz="2800" dirty="0" smtClean="0"/>
              <a:t> skills</a:t>
            </a:r>
          </a:p>
          <a:p>
            <a:pPr marL="514350" indent="-514350" eaLnBrk="1" hangingPunct="1">
              <a:buFont typeface="Calibri" pitchFamily="34" charset="0"/>
              <a:buAutoNum type="arabicPeriod"/>
            </a:pPr>
            <a:r>
              <a:rPr lang="en-US" sz="2800" dirty="0" smtClean="0"/>
              <a:t>Entrepreneurship and </a:t>
            </a:r>
            <a:r>
              <a:rPr lang="en-US" sz="2800" b="1" dirty="0" smtClean="0">
                <a:solidFill>
                  <a:srgbClr val="CC00CC"/>
                </a:solidFill>
              </a:rPr>
              <a:t>innovation</a:t>
            </a:r>
            <a:r>
              <a:rPr lang="en-US" sz="2800" dirty="0" smtClean="0"/>
              <a:t> skills</a:t>
            </a:r>
          </a:p>
          <a:p>
            <a:pPr marL="514350" indent="-514350" eaLnBrk="1" hangingPunct="1">
              <a:buFont typeface="Calibri" pitchFamily="34" charset="0"/>
              <a:buAutoNum type="arabicPeriod"/>
            </a:pPr>
            <a:r>
              <a:rPr lang="en-US" sz="2800" dirty="0" smtClean="0"/>
              <a:t>Communication &amp; </a:t>
            </a:r>
            <a:r>
              <a:rPr lang="en-US" sz="2800" b="1" dirty="0" smtClean="0">
                <a:solidFill>
                  <a:srgbClr val="CC00CC"/>
                </a:solidFill>
              </a:rPr>
              <a:t>ICT</a:t>
            </a:r>
            <a:r>
              <a:rPr lang="en-US" sz="2800" dirty="0" smtClean="0"/>
              <a:t> skills </a:t>
            </a:r>
          </a:p>
          <a:p>
            <a:pPr marL="514350" indent="-514350" eaLnBrk="1" hangingPunct="1">
              <a:buFont typeface="Calibri" pitchFamily="34" charset="0"/>
              <a:buAutoNum type="arabicPeriod"/>
            </a:pPr>
            <a:r>
              <a:rPr lang="en-US" sz="2800" b="1" dirty="0" smtClean="0">
                <a:solidFill>
                  <a:srgbClr val="CC00CC"/>
                </a:solidFill>
              </a:rPr>
              <a:t>Interpersonal</a:t>
            </a:r>
            <a:r>
              <a:rPr lang="en-US" sz="2800" dirty="0" smtClean="0"/>
              <a:t>, teamwork &amp; leadership skill </a:t>
            </a:r>
          </a:p>
          <a:p>
            <a:pPr marL="514350" indent="-514350" eaLnBrk="1" hangingPunct="1">
              <a:buFont typeface="Calibri" pitchFamily="34" charset="0"/>
              <a:buAutoNum type="arabicPeriod"/>
            </a:pPr>
            <a:r>
              <a:rPr lang="en-US" sz="2800" dirty="0" smtClean="0"/>
              <a:t>Self management &amp; </a:t>
            </a:r>
            <a:r>
              <a:rPr lang="en-US" sz="2800" b="1" dirty="0" smtClean="0">
                <a:solidFill>
                  <a:srgbClr val="CC00CC"/>
                </a:solidFill>
              </a:rPr>
              <a:t>personal development </a:t>
            </a:r>
            <a:r>
              <a:rPr lang="en-US" sz="2800" dirty="0" smtClean="0"/>
              <a:t>skills</a:t>
            </a:r>
          </a:p>
          <a:p>
            <a:pPr marL="514350" indent="-514350" eaLnBrk="1" hangingPunct="1">
              <a:buFont typeface="Calibri" pitchFamily="34" charset="0"/>
              <a:buAutoNum type="arabicPeriod"/>
            </a:pPr>
            <a:r>
              <a:rPr lang="en-US" sz="2800" b="1" dirty="0" smtClean="0">
                <a:solidFill>
                  <a:srgbClr val="CC00CC"/>
                </a:solidFill>
              </a:rPr>
              <a:t>Commitment</a:t>
            </a:r>
            <a:r>
              <a:rPr lang="en-US" sz="2800" dirty="0" smtClean="0"/>
              <a:t> to community, country &amp; humanity</a:t>
            </a:r>
          </a:p>
        </p:txBody>
      </p:sp>
      <p:sp>
        <p:nvSpPr>
          <p:cNvPr id="4" name="Slide Number Placeholder 3"/>
          <p:cNvSpPr>
            <a:spLocks noGrp="1"/>
          </p:cNvSpPr>
          <p:nvPr>
            <p:ph type="sldNum" sz="quarter" idx="12"/>
          </p:nvPr>
        </p:nvSpPr>
        <p:spPr/>
        <p:txBody>
          <a:bodyPr/>
          <a:lstStyle/>
          <a:p>
            <a:pPr>
              <a:defRPr/>
            </a:pPr>
            <a:fld id="{418D78CA-3909-4312-B11C-4100D12C5DD3}" type="slidenum">
              <a:rPr lang="en-US" smtClean="0"/>
              <a:pPr>
                <a:defRPr/>
              </a:pPr>
              <a:t>28</a:t>
            </a:fld>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lstStyle/>
          <a:p>
            <a:r>
              <a:rPr lang="en-US" sz="3600" b="1" dirty="0" smtClean="0">
                <a:latin typeface="Agency FB" pitchFamily="34" charset="0"/>
              </a:rPr>
              <a:t>Mapping Graduate Attributes to </a:t>
            </a:r>
            <a:br>
              <a:rPr lang="en-US" sz="3600" b="1" dirty="0" smtClean="0">
                <a:latin typeface="Agency FB" pitchFamily="34" charset="0"/>
              </a:rPr>
            </a:br>
            <a:r>
              <a:rPr lang="en-US" sz="3600" b="1" dirty="0" smtClean="0">
                <a:solidFill>
                  <a:srgbClr val="CC00CC"/>
                </a:solidFill>
                <a:latin typeface="Agency FB" pitchFamily="34" charset="0"/>
              </a:rPr>
              <a:t>Course Level LOs </a:t>
            </a:r>
            <a:r>
              <a:rPr lang="en-US" sz="3600" b="1" dirty="0" smtClean="0">
                <a:latin typeface="Agency FB" pitchFamily="34" charset="0"/>
              </a:rPr>
              <a:t>in the Course Profile System</a:t>
            </a:r>
            <a:endParaRPr lang="en-US" sz="3600" dirty="0"/>
          </a:p>
        </p:txBody>
      </p:sp>
      <p:sp>
        <p:nvSpPr>
          <p:cNvPr id="3" name="Content Placeholder 2"/>
          <p:cNvSpPr>
            <a:spLocks noGrp="1"/>
          </p:cNvSpPr>
          <p:nvPr>
            <p:ph idx="1"/>
          </p:nvPr>
        </p:nvSpPr>
        <p:spPr>
          <a:xfrm>
            <a:off x="685800" y="2133601"/>
            <a:ext cx="7620000" cy="3200400"/>
          </a:xfrm>
        </p:spPr>
        <p:txBody>
          <a:bodyPr/>
          <a:lstStyle/>
          <a:p>
            <a:pPr marL="514350" indent="-514350">
              <a:lnSpc>
                <a:spcPct val="80000"/>
              </a:lnSpc>
              <a:spcBef>
                <a:spcPts val="600"/>
              </a:spcBef>
              <a:spcAft>
                <a:spcPts val="600"/>
              </a:spcAft>
              <a:buFont typeface="+mj-lt"/>
              <a:buAutoNum type="arabicPeriod"/>
            </a:pPr>
            <a:r>
              <a:rPr lang="en-US" sz="2800" dirty="0" smtClean="0"/>
              <a:t>an introduction to the Graduate Attributes</a:t>
            </a:r>
          </a:p>
          <a:p>
            <a:pPr marL="514350" indent="-514350">
              <a:lnSpc>
                <a:spcPct val="80000"/>
              </a:lnSpc>
              <a:spcBef>
                <a:spcPts val="600"/>
              </a:spcBef>
              <a:spcAft>
                <a:spcPts val="600"/>
              </a:spcAft>
              <a:buFont typeface="+mj-lt"/>
              <a:buAutoNum type="arabicPeriod"/>
            </a:pPr>
            <a:r>
              <a:rPr lang="en-US" sz="2800" dirty="0" smtClean="0"/>
              <a:t>advice on how to map course level learning objectives to the new Graduate Attributes</a:t>
            </a:r>
          </a:p>
          <a:p>
            <a:pPr marL="514350" indent="-514350">
              <a:lnSpc>
                <a:spcPct val="80000"/>
              </a:lnSpc>
              <a:spcBef>
                <a:spcPts val="600"/>
              </a:spcBef>
              <a:spcAft>
                <a:spcPts val="600"/>
              </a:spcAft>
              <a:buFont typeface="+mj-lt"/>
              <a:buAutoNum type="arabicPeriod"/>
            </a:pPr>
            <a:r>
              <a:rPr lang="en-US" sz="2800" dirty="0" smtClean="0"/>
              <a:t>a demonstration of how the Graduate Attributes are integrated into the Course Profile through the new CPS</a:t>
            </a:r>
          </a:p>
          <a:p>
            <a:pPr marL="514350" indent="-514350">
              <a:lnSpc>
                <a:spcPct val="80000"/>
              </a:lnSpc>
              <a:spcBef>
                <a:spcPts val="600"/>
              </a:spcBef>
              <a:spcAft>
                <a:spcPts val="600"/>
              </a:spcAft>
              <a:buFont typeface="+mj-lt"/>
              <a:buAutoNum type="arabicPeriod"/>
            </a:pPr>
            <a:r>
              <a:rPr lang="en-US" sz="2800" dirty="0" smtClean="0"/>
              <a:t>information about available support</a:t>
            </a:r>
          </a:p>
          <a:p>
            <a:pPr>
              <a:buNone/>
            </a:pPr>
            <a:endParaRPr lang="en-US" dirty="0"/>
          </a:p>
        </p:txBody>
      </p:sp>
      <p:sp>
        <p:nvSpPr>
          <p:cNvPr id="4" name="Slide Number Placeholder 3"/>
          <p:cNvSpPr>
            <a:spLocks noGrp="1"/>
          </p:cNvSpPr>
          <p:nvPr>
            <p:ph type="sldNum" sz="quarter" idx="12"/>
          </p:nvPr>
        </p:nvSpPr>
        <p:spPr/>
        <p:txBody>
          <a:bodyPr/>
          <a:lstStyle/>
          <a:p>
            <a:pPr>
              <a:defRPr/>
            </a:pPr>
            <a:fld id="{4C3918BF-24A1-450C-BE9B-2AED8E295136}"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endParaRPr lang="en-US" smtClean="0"/>
          </a:p>
        </p:txBody>
      </p:sp>
      <p:pic>
        <p:nvPicPr>
          <p:cNvPr id="3075" name="Picture 2"/>
          <p:cNvPicPr>
            <a:picLocks noGrp="1" noChangeAspect="1" noChangeArrowheads="1"/>
          </p:cNvPicPr>
          <p:nvPr>
            <p:ph idx="1"/>
          </p:nvPr>
        </p:nvPicPr>
        <p:blipFill>
          <a:blip r:embed="rId2"/>
          <a:srcRect/>
          <a:stretch>
            <a:fillRect/>
          </a:stretch>
        </p:blipFill>
        <p:spPr>
          <a:xfrm>
            <a:off x="533400" y="457200"/>
            <a:ext cx="8458200" cy="6248400"/>
          </a:xfrm>
        </p:spPr>
      </p:pic>
      <p:sp>
        <p:nvSpPr>
          <p:cNvPr id="4" name="Slide Number Placeholder 3"/>
          <p:cNvSpPr>
            <a:spLocks noGrp="1"/>
          </p:cNvSpPr>
          <p:nvPr>
            <p:ph type="sldNum" sz="quarter" idx="12"/>
          </p:nvPr>
        </p:nvSpPr>
        <p:spPr/>
        <p:txBody>
          <a:bodyPr/>
          <a:lstStyle/>
          <a:p>
            <a:pPr>
              <a:defRPr/>
            </a:pPr>
            <a:fld id="{2436FB24-591F-4C69-8BB1-F76C6DA530DE}" type="slidenum">
              <a:rPr lang="en-US" smtClean="0"/>
              <a:pPr>
                <a:defRPr/>
              </a:pPr>
              <a:t>3</a:t>
            </a:fld>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a:solidFill>
            <a:schemeClr val="accent3">
              <a:lumMod val="20000"/>
              <a:lumOff val="80000"/>
            </a:schemeClr>
          </a:solidFill>
        </p:spPr>
        <p:txBody>
          <a:bodyPr/>
          <a:lstStyle/>
          <a:p>
            <a:r>
              <a:rPr lang="en-US" sz="3600" b="1" dirty="0" smtClean="0">
                <a:latin typeface="Agency FB" pitchFamily="34" charset="0"/>
              </a:rPr>
              <a:t>Mapping Graduate Attributes for a Program</a:t>
            </a:r>
            <a:endParaRPr lang="en-US" sz="4800" dirty="0">
              <a:latin typeface="Agency FB" pitchFamily="34" charset="0"/>
            </a:endParaRPr>
          </a:p>
        </p:txBody>
      </p:sp>
      <p:sp>
        <p:nvSpPr>
          <p:cNvPr id="3" name="Content Placeholder 2"/>
          <p:cNvSpPr>
            <a:spLocks noGrp="1"/>
          </p:cNvSpPr>
          <p:nvPr>
            <p:ph idx="1"/>
          </p:nvPr>
        </p:nvSpPr>
        <p:spPr>
          <a:xfrm>
            <a:off x="457200" y="1905000"/>
            <a:ext cx="8229600" cy="4495800"/>
          </a:xfrm>
        </p:spPr>
        <p:txBody>
          <a:bodyPr/>
          <a:lstStyle/>
          <a:p>
            <a:r>
              <a:rPr lang="en-US" sz="2800" dirty="0" smtClean="0">
                <a:latin typeface="Arial Narrow" pitchFamily="34" charset="0"/>
              </a:rPr>
              <a:t>The University aims to prepare its graduates to be leaders in their fields by assisting them in attaining the </a:t>
            </a:r>
            <a:r>
              <a:rPr lang="en-US" sz="2800" dirty="0" smtClean="0">
                <a:latin typeface="Arial Narrow" pitchFamily="34" charset="0"/>
                <a:hlinkClick r:id="rId2"/>
              </a:rPr>
              <a:t>graduate attributes</a:t>
            </a:r>
            <a:r>
              <a:rPr lang="en-US" sz="2800" dirty="0" smtClean="0">
                <a:latin typeface="Arial Narrow" pitchFamily="34" charset="0"/>
              </a:rPr>
              <a:t> identified in the graduate statement. To help the university contribute to the students’ development of these attributes it is important to identify how they are currently being addressed in programs. To assist in this  process the Course Profile System (CPS) provides a report that offers a visual representation of the spread of graduate attributes development opportunities across a program. </a:t>
            </a:r>
          </a:p>
          <a:p>
            <a:endParaRPr lang="en-US" dirty="0"/>
          </a:p>
        </p:txBody>
      </p:sp>
      <p:sp>
        <p:nvSpPr>
          <p:cNvPr id="4" name="Slide Number Placeholder 3"/>
          <p:cNvSpPr>
            <a:spLocks noGrp="1"/>
          </p:cNvSpPr>
          <p:nvPr>
            <p:ph type="sldNum" sz="quarter" idx="12"/>
          </p:nvPr>
        </p:nvSpPr>
        <p:spPr/>
        <p:txBody>
          <a:bodyPr/>
          <a:lstStyle/>
          <a:p>
            <a:pPr>
              <a:defRPr/>
            </a:pPr>
            <a:fld id="{4C3918BF-24A1-450C-BE9B-2AED8E295136}"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228600"/>
            <a:ext cx="8229600" cy="754063"/>
          </a:xfrm>
        </p:spPr>
        <p:txBody>
          <a:bodyPr/>
          <a:lstStyle/>
          <a:p>
            <a:pPr algn="l" eaLnBrk="1" hangingPunct="1">
              <a:spcBef>
                <a:spcPts val="1200"/>
              </a:spcBef>
              <a:spcAft>
                <a:spcPts val="1200"/>
              </a:spcAft>
            </a:pPr>
            <a:r>
              <a:rPr lang="en-US" sz="3600" b="1" smtClean="0"/>
              <a:t>Graduate Profile: Generic Skills</a:t>
            </a:r>
            <a:endParaRPr lang="en-US" sz="3200" u="sng" smtClean="0">
              <a:solidFill>
                <a:srgbClr val="A60A51"/>
              </a:solidFill>
            </a:endParaRPr>
          </a:p>
        </p:txBody>
      </p:sp>
      <p:graphicFrame>
        <p:nvGraphicFramePr>
          <p:cNvPr id="4" name="Table 3"/>
          <p:cNvGraphicFramePr>
            <a:graphicFrameLocks noGrp="1"/>
          </p:cNvGraphicFramePr>
          <p:nvPr/>
        </p:nvGraphicFramePr>
        <p:xfrm>
          <a:off x="6400800" y="685800"/>
          <a:ext cx="2554287" cy="914400"/>
        </p:xfrm>
        <a:graphic>
          <a:graphicData uri="http://schemas.openxmlformats.org/drawingml/2006/table">
            <a:tbl>
              <a:tblPr/>
              <a:tblGrid>
                <a:gridCol w="509019"/>
                <a:gridCol w="510168"/>
                <a:gridCol w="510168"/>
                <a:gridCol w="510168"/>
                <a:gridCol w="514764"/>
              </a:tblGrid>
              <a:tr h="322730">
                <a:tc gridSpan="5">
                  <a:txBody>
                    <a:bodyPr/>
                    <a:lstStyle/>
                    <a:p>
                      <a:pPr marL="0" marR="0" algn="l">
                        <a:lnSpc>
                          <a:spcPct val="115000"/>
                        </a:lnSpc>
                        <a:spcBef>
                          <a:spcPts val="0"/>
                        </a:spcBef>
                        <a:spcAft>
                          <a:spcPts val="0"/>
                        </a:spcAft>
                      </a:pPr>
                      <a:r>
                        <a:rPr lang="en-US" sz="1200" dirty="0">
                          <a:latin typeface="Calibri"/>
                          <a:ea typeface="Calibri"/>
                          <a:cs typeface="Times New Roman"/>
                        </a:rPr>
                        <a:t>Importance   </a:t>
                      </a:r>
                      <a:endParaRPr lang="en-US" sz="1100" dirty="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5835">
                <a:tc>
                  <a:txBody>
                    <a:bodyPr/>
                    <a:lstStyle/>
                    <a:p>
                      <a:pPr marL="0" marR="0" algn="l">
                        <a:lnSpc>
                          <a:spcPct val="115000"/>
                        </a:lnSpc>
                        <a:spcBef>
                          <a:spcPts val="0"/>
                        </a:spcBef>
                        <a:spcAft>
                          <a:spcPts val="0"/>
                        </a:spcAft>
                      </a:pPr>
                      <a:r>
                        <a:rPr lang="en-US" sz="1100">
                          <a:latin typeface="Calibri"/>
                          <a:ea typeface="Calibri"/>
                          <a:cs typeface="Times New Roman"/>
                        </a:rPr>
                        <a:t>1</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r>
                        <a:rPr lang="en-US" sz="1100">
                          <a:latin typeface="Calibri"/>
                          <a:ea typeface="Calibri"/>
                          <a:cs typeface="Times New Roman"/>
                        </a:rPr>
                        <a:t>2</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r>
                        <a:rPr lang="en-US" sz="1100" dirty="0">
                          <a:latin typeface="Calibri"/>
                          <a:ea typeface="Calibri"/>
                          <a:cs typeface="Times New Roman"/>
                        </a:rPr>
                        <a:t>3</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r>
                        <a:rPr lang="en-US" sz="1100">
                          <a:latin typeface="Calibri"/>
                          <a:ea typeface="Calibri"/>
                          <a:cs typeface="Times New Roman"/>
                        </a:rPr>
                        <a:t>4</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r>
                        <a:rPr lang="en-US" sz="1100">
                          <a:latin typeface="Calibri"/>
                          <a:ea typeface="Calibri"/>
                          <a:cs typeface="Times New Roman"/>
                        </a:rPr>
                        <a:t>5</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95835">
                <a:tc>
                  <a:txBody>
                    <a:bodyPr/>
                    <a:lstStyle/>
                    <a:p>
                      <a:pPr marL="0" marR="0" algn="l">
                        <a:lnSpc>
                          <a:spcPct val="115000"/>
                        </a:lnSpc>
                        <a:spcBef>
                          <a:spcPts val="0"/>
                        </a:spcBef>
                        <a:spcAft>
                          <a:spcPts val="0"/>
                        </a:spcAft>
                      </a:pPr>
                      <a:endParaRPr lang="en-US" sz="1100" dirty="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dirty="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dirty="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
        <p:nvSpPr>
          <p:cNvPr id="37913" name="AutoShape 4"/>
          <p:cNvSpPr>
            <a:spLocks noChangeArrowheads="1"/>
          </p:cNvSpPr>
          <p:nvPr/>
        </p:nvSpPr>
        <p:spPr bwMode="auto">
          <a:xfrm>
            <a:off x="7318375" y="709613"/>
            <a:ext cx="304800" cy="171450"/>
          </a:xfrm>
          <a:prstGeom prst="rightArrow">
            <a:avLst>
              <a:gd name="adj1" fmla="val 50000"/>
              <a:gd name="adj2" fmla="val 52502"/>
            </a:avLst>
          </a:prstGeom>
          <a:solidFill>
            <a:srgbClr val="FFFFFF"/>
          </a:solidFill>
          <a:ln w="9525">
            <a:solidFill>
              <a:srgbClr val="000000"/>
            </a:solidFill>
            <a:miter lim="800000"/>
            <a:headEnd/>
            <a:tailEnd/>
          </a:ln>
        </p:spPr>
        <p:txBody>
          <a:bodyPr/>
          <a:lstStyle/>
          <a:p>
            <a:endParaRPr lang="en-US"/>
          </a:p>
        </p:txBody>
      </p:sp>
      <p:graphicFrame>
        <p:nvGraphicFramePr>
          <p:cNvPr id="7" name="Content Placeholder 3"/>
          <p:cNvGraphicFramePr>
            <a:graphicFrameLocks noGrp="1"/>
          </p:cNvGraphicFramePr>
          <p:nvPr>
            <p:ph idx="1"/>
          </p:nvPr>
        </p:nvGraphicFramePr>
        <p:xfrm>
          <a:off x="0" y="1747649"/>
          <a:ext cx="9143999" cy="4377832"/>
        </p:xfrm>
        <a:graphic>
          <a:graphicData uri="http://schemas.openxmlformats.org/drawingml/2006/table">
            <a:tbl>
              <a:tblPr firstRow="1" bandRow="1">
                <a:tableStyleId>{5C22544A-7EE6-4342-B048-85BDC9FD1C3A}</a:tableStyleId>
              </a:tblPr>
              <a:tblGrid>
                <a:gridCol w="2070340"/>
                <a:gridCol w="862642"/>
                <a:gridCol w="776377"/>
                <a:gridCol w="776377"/>
                <a:gridCol w="690113"/>
                <a:gridCol w="776377"/>
                <a:gridCol w="776377"/>
                <a:gridCol w="776377"/>
                <a:gridCol w="776377"/>
                <a:gridCol w="862642"/>
              </a:tblGrid>
              <a:tr h="1793439">
                <a:tc>
                  <a:txBody>
                    <a:bodyPr/>
                    <a:lstStyle/>
                    <a:p>
                      <a:endParaRPr lang="en-US" sz="1800" b="1" kern="1200" dirty="0" smtClean="0">
                        <a:solidFill>
                          <a:schemeClr val="lt1"/>
                        </a:solidFill>
                        <a:latin typeface="+mn-lt"/>
                        <a:ea typeface="+mn-ea"/>
                        <a:cs typeface="+mn-cs"/>
                      </a:endParaRPr>
                    </a:p>
                    <a:p>
                      <a:r>
                        <a:rPr lang="en-US" sz="1800" b="1" kern="1200" dirty="0" smtClean="0">
                          <a:solidFill>
                            <a:schemeClr val="lt1"/>
                          </a:solidFill>
                          <a:latin typeface="+mn-lt"/>
                          <a:ea typeface="+mn-ea"/>
                          <a:cs typeface="+mn-cs"/>
                        </a:rPr>
                        <a:t>Generic Skills</a:t>
                      </a:r>
                    </a:p>
                    <a:p>
                      <a:endParaRPr lang="en-US" sz="1800" b="1" kern="1200" dirty="0" smtClean="0">
                        <a:solidFill>
                          <a:schemeClr val="lt1"/>
                        </a:solidFill>
                        <a:latin typeface="+mn-lt"/>
                        <a:ea typeface="+mn-ea"/>
                        <a:cs typeface="+mn-cs"/>
                      </a:endParaRPr>
                    </a:p>
                    <a:p>
                      <a:endParaRPr lang="en-US" sz="1800" b="1" kern="1200" dirty="0" smtClean="0">
                        <a:solidFill>
                          <a:schemeClr val="lt1"/>
                        </a:solidFill>
                        <a:latin typeface="+mn-lt"/>
                        <a:ea typeface="+mn-ea"/>
                        <a:cs typeface="+mn-cs"/>
                      </a:endParaRPr>
                    </a:p>
                    <a:p>
                      <a:r>
                        <a:rPr lang="en-US" sz="1800" b="1" kern="1200" dirty="0" smtClean="0">
                          <a:solidFill>
                            <a:schemeClr val="lt1"/>
                          </a:solidFill>
                          <a:latin typeface="+mn-lt"/>
                          <a:ea typeface="+mn-ea"/>
                          <a:cs typeface="+mn-cs"/>
                        </a:rPr>
                        <a:t>Course Title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0" kern="1200" dirty="0" smtClean="0">
                          <a:solidFill>
                            <a:schemeClr val="lt1"/>
                          </a:solidFill>
                          <a:latin typeface="+mn-lt"/>
                          <a:ea typeface="+mn-ea"/>
                          <a:cs typeface="+mn-cs"/>
                        </a:rPr>
                        <a:t>Intellectual Skills</a:t>
                      </a:r>
                    </a:p>
                    <a:p>
                      <a:endParaRPr lang="en-US" dirty="0"/>
                    </a:p>
                  </a:txBody>
                  <a:tcPr vert="vert27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Practical Skills</a:t>
                      </a:r>
                    </a:p>
                    <a:p>
                      <a:endParaRPr lang="en-US" dirty="0"/>
                    </a:p>
                  </a:txBody>
                  <a:tcPr vert="vert270" anchor="ctr"/>
                </a:tc>
                <a:tc>
                  <a:txBody>
                    <a:bodyPr/>
                    <a:lstStyle/>
                    <a:p>
                      <a:r>
                        <a:rPr lang="en-US" sz="1800" b="1" kern="1200" dirty="0" smtClean="0">
                          <a:solidFill>
                            <a:schemeClr val="lt1"/>
                          </a:solidFill>
                          <a:latin typeface="+mn-lt"/>
                          <a:ea typeface="+mn-ea"/>
                          <a:cs typeface="+mn-cs"/>
                        </a:rPr>
                        <a:t>Numeracy Skills </a:t>
                      </a:r>
                      <a:endParaRPr lang="en-US" dirty="0"/>
                    </a:p>
                  </a:txBody>
                  <a:tcPr vert="vert270" anchor="ct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Entrepreneurship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&amp; innovation skills</a:t>
                      </a:r>
                    </a:p>
                    <a:p>
                      <a:endParaRPr lang="en-US" dirty="0"/>
                    </a:p>
                  </a:txBody>
                  <a:tcPr vert="vert270" anchor="ctr"/>
                </a:tc>
                <a:tc>
                  <a:txBody>
                    <a:bodyPr/>
                    <a:lstStyle/>
                    <a:p>
                      <a:r>
                        <a:rPr lang="en-US" sz="1800" b="1" kern="1200" dirty="0" smtClean="0">
                          <a:solidFill>
                            <a:schemeClr val="lt1"/>
                          </a:solidFill>
                          <a:latin typeface="+mn-lt"/>
                          <a:ea typeface="+mn-ea"/>
                          <a:cs typeface="+mn-cs"/>
                        </a:rPr>
                        <a:t>Communication</a:t>
                      </a:r>
                    </a:p>
                    <a:p>
                      <a:r>
                        <a:rPr lang="en-US" sz="1800" b="1" kern="1200" dirty="0" smtClean="0">
                          <a:solidFill>
                            <a:schemeClr val="lt1"/>
                          </a:solidFill>
                          <a:latin typeface="+mn-lt"/>
                          <a:ea typeface="+mn-ea"/>
                          <a:cs typeface="+mn-cs"/>
                        </a:rPr>
                        <a:t> &amp; IT Skills</a:t>
                      </a:r>
                      <a:endParaRPr lang="en-US" dirty="0"/>
                    </a:p>
                  </a:txBody>
                  <a:tcPr vert="vert27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Interpersonal &amp; Teamwork Skills</a:t>
                      </a:r>
                      <a:endParaRPr lang="en-US" dirty="0" smtClean="0"/>
                    </a:p>
                    <a:p>
                      <a:endParaRPr lang="en-US" dirty="0"/>
                    </a:p>
                  </a:txBody>
                  <a:tcPr vert="vert27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Self Mgt &amp; personal </a:t>
                      </a:r>
                      <a:r>
                        <a:rPr lang="en-US" sz="1800" b="1" kern="1200" dirty="0" err="1" smtClean="0">
                          <a:solidFill>
                            <a:schemeClr val="lt1"/>
                          </a:solidFill>
                          <a:latin typeface="+mn-lt"/>
                          <a:ea typeface="+mn-ea"/>
                          <a:cs typeface="+mn-cs"/>
                        </a:rPr>
                        <a:t>Devt</a:t>
                      </a:r>
                      <a:r>
                        <a:rPr lang="en-US" sz="1800" b="1" kern="1200" dirty="0" smtClean="0">
                          <a:solidFill>
                            <a:schemeClr val="lt1"/>
                          </a:solidFill>
                          <a:latin typeface="+mn-lt"/>
                          <a:ea typeface="+mn-ea"/>
                          <a:cs typeface="+mn-cs"/>
                        </a:rPr>
                        <a:t> . </a:t>
                      </a:r>
                      <a:endParaRPr lang="en-US" dirty="0" smtClean="0"/>
                    </a:p>
                    <a:p>
                      <a:endParaRPr lang="en-US" dirty="0"/>
                    </a:p>
                  </a:txBody>
                  <a:tcPr vert="vert270" anchor="ct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Commitment to community, …</a:t>
                      </a:r>
                    </a:p>
                    <a:p>
                      <a:endParaRPr lang="en-US" dirty="0"/>
                    </a:p>
                  </a:txBody>
                  <a:tcPr vert="vert270" anchor="ctr"/>
                </a:tc>
                <a:tc>
                  <a:txBody>
                    <a:bodyPr/>
                    <a:lstStyle/>
                    <a:p>
                      <a:r>
                        <a:rPr lang="en-US" sz="1800" b="1" kern="1200" dirty="0" smtClean="0">
                          <a:solidFill>
                            <a:schemeClr val="accent6">
                              <a:lumMod val="60000"/>
                              <a:lumOff val="40000"/>
                            </a:schemeClr>
                          </a:solidFill>
                          <a:latin typeface="+mn-lt"/>
                          <a:ea typeface="+mn-ea"/>
                          <a:cs typeface="+mn-cs"/>
                        </a:rPr>
                        <a:t>Course Overall</a:t>
                      </a:r>
                      <a:endParaRPr lang="en-US" dirty="0">
                        <a:solidFill>
                          <a:schemeClr val="accent6">
                            <a:lumMod val="60000"/>
                            <a:lumOff val="40000"/>
                          </a:schemeClr>
                        </a:solidFill>
                      </a:endParaRPr>
                    </a:p>
                  </a:txBody>
                  <a:tcPr vert="vert270" anchor="ctr"/>
                </a:tc>
              </a:tr>
              <a:tr h="359864">
                <a:tc>
                  <a:txBody>
                    <a:bodyPr/>
                    <a:lstStyle/>
                    <a:p>
                      <a:r>
                        <a:rPr lang="en-US" dirty="0" smtClean="0"/>
                        <a:t>Course-001</a:t>
                      </a:r>
                      <a:endParaRPr lang="en-US" dirty="0"/>
                    </a:p>
                  </a:txBody>
                  <a:tcPr>
                    <a:solidFill>
                      <a:schemeClr val="bg2"/>
                    </a:solidFill>
                  </a:tcPr>
                </a:tc>
                <a:tc>
                  <a:txBody>
                    <a:bodyPr/>
                    <a:lstStyle/>
                    <a:p>
                      <a:pPr algn="ctr"/>
                      <a:r>
                        <a:rPr lang="en-US" dirty="0" smtClean="0"/>
                        <a:t>2</a:t>
                      </a:r>
                      <a:endParaRPr lang="en-US" dirty="0"/>
                    </a:p>
                  </a:txBody>
                  <a:tcPr>
                    <a:solidFill>
                      <a:schemeClr val="bg2"/>
                    </a:solidFill>
                  </a:tcPr>
                </a:tc>
                <a:tc>
                  <a:txBody>
                    <a:bodyPr/>
                    <a:lstStyle/>
                    <a:p>
                      <a:pPr algn="ctr"/>
                      <a:r>
                        <a:rPr lang="en-US" dirty="0" smtClean="0"/>
                        <a:t>1</a:t>
                      </a:r>
                      <a:endParaRPr lang="en-US" dirty="0"/>
                    </a:p>
                  </a:txBody>
                  <a:tcPr>
                    <a:solidFill>
                      <a:schemeClr val="bg2"/>
                    </a:solidFill>
                  </a:tcPr>
                </a:tc>
                <a:tc>
                  <a:txBody>
                    <a:bodyPr/>
                    <a:lstStyle/>
                    <a:p>
                      <a:pPr algn="ctr"/>
                      <a:r>
                        <a:rPr lang="en-US" dirty="0" smtClean="0"/>
                        <a:t>1</a:t>
                      </a:r>
                      <a:endParaRPr lang="en-US" dirty="0"/>
                    </a:p>
                  </a:txBody>
                  <a:tcPr>
                    <a:solidFill>
                      <a:schemeClr val="bg2"/>
                    </a:solidFill>
                  </a:tcPr>
                </a:tc>
                <a:tc>
                  <a:txBody>
                    <a:bodyPr/>
                    <a:lstStyle/>
                    <a:p>
                      <a:pPr algn="ctr"/>
                      <a:endParaRPr lang="en-US" dirty="0"/>
                    </a:p>
                  </a:txBody>
                  <a:tcPr>
                    <a:solidFill>
                      <a:schemeClr val="bg2"/>
                    </a:solidFill>
                  </a:tcPr>
                </a:tc>
                <a:tc>
                  <a:txBody>
                    <a:bodyPr/>
                    <a:lstStyle/>
                    <a:p>
                      <a:pPr algn="ctr"/>
                      <a:r>
                        <a:rPr lang="en-US" dirty="0" smtClean="0"/>
                        <a:t>2</a:t>
                      </a:r>
                      <a:endParaRPr lang="en-US" dirty="0"/>
                    </a:p>
                  </a:txBody>
                  <a:tcPr>
                    <a:solidFill>
                      <a:schemeClr val="bg2"/>
                    </a:solidFill>
                  </a:tcPr>
                </a:tc>
                <a:tc>
                  <a:txBody>
                    <a:bodyPr/>
                    <a:lstStyle/>
                    <a:p>
                      <a:pPr algn="ctr"/>
                      <a:r>
                        <a:rPr lang="en-US" dirty="0" smtClean="0"/>
                        <a:t>3</a:t>
                      </a:r>
                      <a:endParaRPr lang="en-US" dirty="0"/>
                    </a:p>
                  </a:txBody>
                  <a:tcPr>
                    <a:solidFill>
                      <a:schemeClr val="bg2"/>
                    </a:solidFill>
                  </a:tcPr>
                </a:tc>
                <a:tc>
                  <a:txBody>
                    <a:bodyPr/>
                    <a:lstStyle/>
                    <a:p>
                      <a:pPr algn="ctr"/>
                      <a:r>
                        <a:rPr lang="en-US" dirty="0" smtClean="0"/>
                        <a:t>5</a:t>
                      </a:r>
                      <a:endParaRPr lang="en-US" dirty="0"/>
                    </a:p>
                  </a:txBody>
                  <a:tcPr>
                    <a:solidFill>
                      <a:schemeClr val="bg2"/>
                    </a:solidFill>
                  </a:tcPr>
                </a:tc>
                <a:tc>
                  <a:txBody>
                    <a:bodyPr/>
                    <a:lstStyle/>
                    <a:p>
                      <a:pPr algn="ctr"/>
                      <a:r>
                        <a:rPr lang="en-US" dirty="0" smtClean="0"/>
                        <a:t>2</a:t>
                      </a:r>
                      <a:endParaRPr lang="en-US" dirty="0"/>
                    </a:p>
                  </a:txBody>
                  <a:tcPr>
                    <a:solidFill>
                      <a:schemeClr val="bg2"/>
                    </a:solidFill>
                  </a:tcPr>
                </a:tc>
                <a:tc>
                  <a:txBody>
                    <a:bodyPr/>
                    <a:lstStyle/>
                    <a:p>
                      <a:pPr algn="ctr"/>
                      <a:r>
                        <a:rPr lang="en-US" dirty="0" smtClean="0"/>
                        <a:t>16</a:t>
                      </a:r>
                      <a:endParaRPr lang="en-US" dirty="0"/>
                    </a:p>
                  </a:txBody>
                  <a:tcPr>
                    <a:solidFill>
                      <a:schemeClr val="bg2"/>
                    </a:solidFill>
                  </a:tcPr>
                </a:tc>
              </a:tr>
              <a:tr h="359864">
                <a:tc>
                  <a:txBody>
                    <a:bodyPr/>
                    <a:lstStyle/>
                    <a:p>
                      <a:r>
                        <a:rPr lang="en-US" dirty="0" smtClean="0"/>
                        <a:t>Course-002</a:t>
                      </a:r>
                      <a:endParaRPr lang="en-US" dirty="0"/>
                    </a:p>
                  </a:txBody>
                  <a:tcPr>
                    <a:solidFill>
                      <a:schemeClr val="bg2"/>
                    </a:solidFill>
                  </a:tcPr>
                </a:tc>
                <a:tc>
                  <a:txBody>
                    <a:bodyPr/>
                    <a:lstStyle/>
                    <a:p>
                      <a:pPr algn="ctr"/>
                      <a:r>
                        <a:rPr lang="en-US" dirty="0" smtClean="0"/>
                        <a:t>1</a:t>
                      </a:r>
                      <a:endParaRPr lang="en-US" dirty="0"/>
                    </a:p>
                  </a:txBody>
                  <a:tcPr>
                    <a:solidFill>
                      <a:schemeClr val="bg2"/>
                    </a:solidFill>
                  </a:tcPr>
                </a:tc>
                <a:tc>
                  <a:txBody>
                    <a:bodyPr/>
                    <a:lstStyle/>
                    <a:p>
                      <a:pPr algn="ctr"/>
                      <a:r>
                        <a:rPr lang="en-US" dirty="0" smtClean="0"/>
                        <a:t>3</a:t>
                      </a:r>
                      <a:endParaRPr lang="en-US" dirty="0"/>
                    </a:p>
                  </a:txBody>
                  <a:tcPr>
                    <a:solidFill>
                      <a:schemeClr val="bg2"/>
                    </a:solidFill>
                  </a:tcPr>
                </a:tc>
                <a:tc>
                  <a:txBody>
                    <a:bodyPr/>
                    <a:lstStyle/>
                    <a:p>
                      <a:pPr algn="ctr"/>
                      <a:r>
                        <a:rPr lang="en-US" dirty="0" smtClean="0"/>
                        <a:t>2</a:t>
                      </a:r>
                      <a:endParaRPr lang="en-US" dirty="0"/>
                    </a:p>
                  </a:txBody>
                  <a:tcPr>
                    <a:solidFill>
                      <a:schemeClr val="bg2"/>
                    </a:solidFill>
                  </a:tcPr>
                </a:tc>
                <a:tc>
                  <a:txBody>
                    <a:bodyPr/>
                    <a:lstStyle/>
                    <a:p>
                      <a:pPr algn="ctr"/>
                      <a:endParaRPr lang="en-US" dirty="0"/>
                    </a:p>
                  </a:txBody>
                  <a:tcPr>
                    <a:solidFill>
                      <a:schemeClr val="bg2"/>
                    </a:solidFill>
                  </a:tcPr>
                </a:tc>
                <a:tc>
                  <a:txBody>
                    <a:bodyPr/>
                    <a:lstStyle/>
                    <a:p>
                      <a:pPr algn="ctr"/>
                      <a:r>
                        <a:rPr lang="en-US" dirty="0" smtClean="0"/>
                        <a:t>..</a:t>
                      </a:r>
                      <a:endParaRPr lang="en-US" dirty="0"/>
                    </a:p>
                  </a:txBody>
                  <a:tcPr>
                    <a:solidFill>
                      <a:schemeClr val="bg2"/>
                    </a:solidFill>
                  </a:tcPr>
                </a:tc>
                <a:tc>
                  <a:txBody>
                    <a:bodyPr/>
                    <a:lstStyle/>
                    <a:p>
                      <a:pPr algn="ctr"/>
                      <a:endParaRPr lang="en-US" dirty="0"/>
                    </a:p>
                  </a:txBody>
                  <a:tcPr>
                    <a:solidFill>
                      <a:schemeClr val="bg2"/>
                    </a:solidFill>
                  </a:tcPr>
                </a:tc>
                <a:tc>
                  <a:txBody>
                    <a:bodyPr/>
                    <a:lstStyle/>
                    <a:p>
                      <a:pPr algn="ctr"/>
                      <a:r>
                        <a:rPr lang="en-US" dirty="0" smtClean="0"/>
                        <a:t>…</a:t>
                      </a:r>
                      <a:endParaRPr lang="en-US" dirty="0"/>
                    </a:p>
                  </a:txBody>
                  <a:tcPr>
                    <a:solidFill>
                      <a:schemeClr val="bg2"/>
                    </a:solidFill>
                  </a:tcPr>
                </a:tc>
                <a:tc>
                  <a:txBody>
                    <a:bodyPr/>
                    <a:lstStyle/>
                    <a:p>
                      <a:pPr algn="ctr"/>
                      <a:endParaRPr lang="en-US"/>
                    </a:p>
                  </a:txBody>
                  <a:tcPr>
                    <a:solidFill>
                      <a:schemeClr val="bg2"/>
                    </a:solidFill>
                  </a:tcPr>
                </a:tc>
                <a:tc>
                  <a:txBody>
                    <a:bodyPr/>
                    <a:lstStyle/>
                    <a:p>
                      <a:pPr algn="ctr"/>
                      <a:r>
                        <a:rPr lang="en-US" dirty="0" smtClean="0"/>
                        <a:t>xx</a:t>
                      </a:r>
                      <a:endParaRPr lang="en-US" dirty="0"/>
                    </a:p>
                  </a:txBody>
                  <a:tcPr>
                    <a:solidFill>
                      <a:schemeClr val="bg2"/>
                    </a:solidFill>
                  </a:tcPr>
                </a:tc>
              </a:tr>
              <a:tr h="359864">
                <a:tc>
                  <a:txBody>
                    <a:bodyPr/>
                    <a:lstStyle/>
                    <a:p>
                      <a:r>
                        <a:rPr lang="en-US" dirty="0" smtClean="0"/>
                        <a:t>Course-003</a:t>
                      </a:r>
                      <a:endParaRPr lang="en-US" dirty="0"/>
                    </a:p>
                  </a:txBody>
                  <a:tcPr>
                    <a:solidFill>
                      <a:schemeClr val="bg2"/>
                    </a:solidFill>
                  </a:tcPr>
                </a:tc>
                <a:tc>
                  <a:txBody>
                    <a:bodyPr/>
                    <a:lstStyle/>
                    <a:p>
                      <a:pPr algn="ctr"/>
                      <a:r>
                        <a:rPr lang="en-US" dirty="0" smtClean="0"/>
                        <a:t>..</a:t>
                      </a:r>
                      <a:endParaRPr lang="en-US" dirty="0"/>
                    </a:p>
                  </a:txBody>
                  <a:tcPr>
                    <a:solidFill>
                      <a:schemeClr val="bg2"/>
                    </a:solidFill>
                  </a:tcPr>
                </a:tc>
                <a:tc>
                  <a:txBody>
                    <a:bodyPr/>
                    <a:lstStyle/>
                    <a:p>
                      <a:pPr algn="ctr"/>
                      <a:endParaRPr lang="en-US" dirty="0"/>
                    </a:p>
                  </a:txBody>
                  <a:tcPr>
                    <a:solidFill>
                      <a:schemeClr val="bg2"/>
                    </a:solidFill>
                  </a:tcPr>
                </a:tc>
                <a:tc>
                  <a:txBody>
                    <a:bodyPr/>
                    <a:lstStyle/>
                    <a:p>
                      <a:pPr algn="ctr"/>
                      <a:r>
                        <a:rPr lang="en-US" dirty="0" smtClean="0"/>
                        <a:t>..</a:t>
                      </a:r>
                      <a:endParaRPr lang="en-US" dirty="0"/>
                    </a:p>
                  </a:txBody>
                  <a:tcPr>
                    <a:solidFill>
                      <a:schemeClr val="bg2"/>
                    </a:solidFill>
                  </a:tcPr>
                </a:tc>
                <a:tc>
                  <a:txBody>
                    <a:bodyPr/>
                    <a:lstStyle/>
                    <a:p>
                      <a:pPr algn="ctr"/>
                      <a:endParaRPr lang="en-US" dirty="0"/>
                    </a:p>
                  </a:txBody>
                  <a:tcPr>
                    <a:solidFill>
                      <a:schemeClr val="bg2"/>
                    </a:solidFill>
                  </a:tcPr>
                </a:tc>
                <a:tc>
                  <a:txBody>
                    <a:bodyPr/>
                    <a:lstStyle/>
                    <a:p>
                      <a:pPr algn="ctr"/>
                      <a:endParaRPr lang="en-US" dirty="0"/>
                    </a:p>
                  </a:txBody>
                  <a:tcPr>
                    <a:solidFill>
                      <a:schemeClr val="bg2"/>
                    </a:solidFill>
                  </a:tcPr>
                </a:tc>
                <a:tc>
                  <a:txBody>
                    <a:bodyPr/>
                    <a:lstStyle/>
                    <a:p>
                      <a:pPr algn="ctr"/>
                      <a:endParaRPr lang="en-US" dirty="0"/>
                    </a:p>
                  </a:txBody>
                  <a:tcPr>
                    <a:solidFill>
                      <a:schemeClr val="bg2"/>
                    </a:solidFill>
                  </a:tcPr>
                </a:tc>
                <a:tc>
                  <a:txBody>
                    <a:bodyPr/>
                    <a:lstStyle/>
                    <a:p>
                      <a:pPr algn="ctr"/>
                      <a:r>
                        <a:rPr lang="en-US" dirty="0" smtClean="0"/>
                        <a:t>..</a:t>
                      </a:r>
                      <a:endParaRPr lang="en-US" dirty="0"/>
                    </a:p>
                  </a:txBody>
                  <a:tcPr>
                    <a:solidFill>
                      <a:schemeClr val="bg2"/>
                    </a:solidFill>
                  </a:tcPr>
                </a:tc>
                <a:tc>
                  <a:txBody>
                    <a:bodyPr/>
                    <a:lstStyle/>
                    <a:p>
                      <a:pPr algn="ctr"/>
                      <a:r>
                        <a:rPr lang="en-US" dirty="0" smtClean="0"/>
                        <a:t>..</a:t>
                      </a:r>
                      <a:endParaRPr lang="en-US" dirty="0"/>
                    </a:p>
                  </a:txBody>
                  <a:tcPr>
                    <a:solidFill>
                      <a:schemeClr val="bg2"/>
                    </a:solidFill>
                  </a:tcPr>
                </a:tc>
                <a:tc>
                  <a:txBody>
                    <a:bodyPr/>
                    <a:lstStyle/>
                    <a:p>
                      <a:pPr algn="ctr"/>
                      <a:r>
                        <a:rPr lang="en-US" dirty="0" smtClean="0"/>
                        <a:t>xx</a:t>
                      </a:r>
                      <a:endParaRPr lang="en-US" dirty="0"/>
                    </a:p>
                  </a:txBody>
                  <a:tcPr>
                    <a:solidFill>
                      <a:schemeClr val="bg2"/>
                    </a:solidFill>
                  </a:tcPr>
                </a:tc>
              </a:tr>
              <a:tr h="359864">
                <a:tc>
                  <a:txBody>
                    <a:bodyPr/>
                    <a:lstStyle/>
                    <a:p>
                      <a:r>
                        <a:rPr lang="en-US" dirty="0" smtClean="0"/>
                        <a:t>Course-004</a:t>
                      </a:r>
                      <a:endParaRPr lang="en-US" dirty="0"/>
                    </a:p>
                  </a:txBody>
                  <a:tcPr>
                    <a:solidFill>
                      <a:schemeClr val="bg2"/>
                    </a:solidFill>
                  </a:tcPr>
                </a:tc>
                <a:tc>
                  <a:txBody>
                    <a:bodyPr/>
                    <a:lstStyle/>
                    <a:p>
                      <a:pPr algn="ctr"/>
                      <a:endParaRPr lang="en-US"/>
                    </a:p>
                  </a:txBody>
                  <a:tcPr>
                    <a:solidFill>
                      <a:schemeClr val="bg2"/>
                    </a:solidFill>
                  </a:tcPr>
                </a:tc>
                <a:tc>
                  <a:txBody>
                    <a:bodyPr/>
                    <a:lstStyle/>
                    <a:p>
                      <a:pPr algn="ctr"/>
                      <a:r>
                        <a:rPr lang="en-US" dirty="0" smtClean="0"/>
                        <a:t>..</a:t>
                      </a:r>
                      <a:endParaRPr lang="en-US" dirty="0"/>
                    </a:p>
                  </a:txBody>
                  <a:tcPr>
                    <a:solidFill>
                      <a:schemeClr val="bg2"/>
                    </a:solidFill>
                  </a:tcPr>
                </a:tc>
                <a:tc>
                  <a:txBody>
                    <a:bodyPr/>
                    <a:lstStyle/>
                    <a:p>
                      <a:pPr algn="ctr"/>
                      <a:endParaRPr lang="en-US" dirty="0"/>
                    </a:p>
                  </a:txBody>
                  <a:tcPr>
                    <a:solidFill>
                      <a:schemeClr val="bg2"/>
                    </a:solidFill>
                  </a:tcPr>
                </a:tc>
                <a:tc>
                  <a:txBody>
                    <a:bodyPr/>
                    <a:lstStyle/>
                    <a:p>
                      <a:pPr algn="ctr"/>
                      <a:endParaRPr lang="en-US" dirty="0"/>
                    </a:p>
                  </a:txBody>
                  <a:tcPr>
                    <a:solidFill>
                      <a:schemeClr val="bg2"/>
                    </a:solidFill>
                  </a:tcPr>
                </a:tc>
                <a:tc>
                  <a:txBody>
                    <a:bodyPr/>
                    <a:lstStyle/>
                    <a:p>
                      <a:pPr algn="ctr"/>
                      <a:r>
                        <a:rPr lang="en-US" dirty="0" smtClean="0"/>
                        <a:t>..</a:t>
                      </a:r>
                      <a:endParaRPr lang="en-US" dirty="0"/>
                    </a:p>
                  </a:txBody>
                  <a:tcPr>
                    <a:solidFill>
                      <a:schemeClr val="bg2"/>
                    </a:solidFill>
                  </a:tcPr>
                </a:tc>
                <a:tc>
                  <a:txBody>
                    <a:bodyPr/>
                    <a:lstStyle/>
                    <a:p>
                      <a:pPr algn="ctr"/>
                      <a:endParaRPr lang="en-US"/>
                    </a:p>
                  </a:txBody>
                  <a:tcPr>
                    <a:solidFill>
                      <a:schemeClr val="bg2"/>
                    </a:solidFill>
                  </a:tcPr>
                </a:tc>
                <a:tc>
                  <a:txBody>
                    <a:bodyPr/>
                    <a:lstStyle/>
                    <a:p>
                      <a:pPr algn="ctr"/>
                      <a:endParaRPr lang="en-US" dirty="0"/>
                    </a:p>
                  </a:txBody>
                  <a:tcPr>
                    <a:solidFill>
                      <a:schemeClr val="bg2"/>
                    </a:solidFill>
                  </a:tcPr>
                </a:tc>
                <a:tc>
                  <a:txBody>
                    <a:bodyPr/>
                    <a:lstStyle/>
                    <a:p>
                      <a:pPr algn="ctr"/>
                      <a:r>
                        <a:rPr lang="en-US" dirty="0" smtClean="0"/>
                        <a:t>..</a:t>
                      </a:r>
                      <a:endParaRPr lang="en-US" dirty="0"/>
                    </a:p>
                  </a:txBody>
                  <a:tcPr>
                    <a:solidFill>
                      <a:schemeClr val="bg2"/>
                    </a:solidFill>
                  </a:tcPr>
                </a:tc>
                <a:tc>
                  <a:txBody>
                    <a:bodyPr/>
                    <a:lstStyle/>
                    <a:p>
                      <a:pPr algn="ctr"/>
                      <a:r>
                        <a:rPr lang="en-US" dirty="0" smtClean="0"/>
                        <a:t>xx</a:t>
                      </a:r>
                      <a:endParaRPr lang="en-US" dirty="0"/>
                    </a:p>
                  </a:txBody>
                  <a:tcPr>
                    <a:solidFill>
                      <a:schemeClr val="bg2"/>
                    </a:solidFill>
                  </a:tcPr>
                </a:tc>
              </a:tr>
              <a:tr h="359864">
                <a:tc>
                  <a:txBody>
                    <a:bodyPr/>
                    <a:lstStyle/>
                    <a:p>
                      <a:r>
                        <a:rPr lang="en-US" dirty="0" smtClean="0"/>
                        <a:t>……  ……. …</a:t>
                      </a:r>
                      <a:endParaRPr lang="en-US" dirty="0"/>
                    </a:p>
                  </a:txBody>
                  <a:tcPr>
                    <a:solidFill>
                      <a:schemeClr val="bg2"/>
                    </a:solidFill>
                  </a:tcPr>
                </a:tc>
                <a:tc>
                  <a:txBody>
                    <a:bodyPr/>
                    <a:lstStyle/>
                    <a:p>
                      <a:pPr algn="ctr"/>
                      <a:r>
                        <a:rPr lang="en-US" dirty="0" smtClean="0"/>
                        <a:t>..</a:t>
                      </a:r>
                      <a:endParaRPr lang="en-US" dirty="0"/>
                    </a:p>
                  </a:txBody>
                  <a:tcPr>
                    <a:solidFill>
                      <a:schemeClr val="bg2"/>
                    </a:solidFill>
                  </a:tcPr>
                </a:tc>
                <a:tc>
                  <a:txBody>
                    <a:bodyPr/>
                    <a:lstStyle/>
                    <a:p>
                      <a:pPr algn="ctr"/>
                      <a:endParaRPr lang="en-US" dirty="0"/>
                    </a:p>
                  </a:txBody>
                  <a:tcPr>
                    <a:solidFill>
                      <a:schemeClr val="bg2"/>
                    </a:solidFill>
                  </a:tcPr>
                </a:tc>
                <a:tc>
                  <a:txBody>
                    <a:bodyPr/>
                    <a:lstStyle/>
                    <a:p>
                      <a:pPr algn="ctr"/>
                      <a:r>
                        <a:rPr lang="en-US" dirty="0" smtClean="0"/>
                        <a:t>..</a:t>
                      </a:r>
                      <a:endParaRPr lang="en-US" dirty="0"/>
                    </a:p>
                  </a:txBody>
                  <a:tcPr>
                    <a:solidFill>
                      <a:schemeClr val="bg2"/>
                    </a:solidFill>
                  </a:tcPr>
                </a:tc>
                <a:tc>
                  <a:txBody>
                    <a:bodyPr/>
                    <a:lstStyle/>
                    <a:p>
                      <a:pPr algn="ctr"/>
                      <a:endParaRPr lang="en-US" dirty="0"/>
                    </a:p>
                  </a:txBody>
                  <a:tcPr>
                    <a:solidFill>
                      <a:schemeClr val="bg2"/>
                    </a:solidFill>
                  </a:tcPr>
                </a:tc>
                <a:tc>
                  <a:txBody>
                    <a:bodyPr/>
                    <a:lstStyle/>
                    <a:p>
                      <a:pPr algn="ctr"/>
                      <a:endParaRPr lang="en-US" dirty="0"/>
                    </a:p>
                  </a:txBody>
                  <a:tcPr>
                    <a:solidFill>
                      <a:schemeClr val="bg2"/>
                    </a:solidFill>
                  </a:tcPr>
                </a:tc>
                <a:tc>
                  <a:txBody>
                    <a:bodyPr/>
                    <a:lstStyle/>
                    <a:p>
                      <a:pPr algn="ctr"/>
                      <a:r>
                        <a:rPr lang="en-US" dirty="0" smtClean="0"/>
                        <a:t>…</a:t>
                      </a:r>
                      <a:endParaRPr lang="en-US" dirty="0"/>
                    </a:p>
                  </a:txBody>
                  <a:tcPr>
                    <a:solidFill>
                      <a:schemeClr val="bg2"/>
                    </a:solidFill>
                  </a:tcPr>
                </a:tc>
                <a:tc>
                  <a:txBody>
                    <a:bodyPr/>
                    <a:lstStyle/>
                    <a:p>
                      <a:pPr algn="ctr"/>
                      <a:r>
                        <a:rPr lang="en-US" dirty="0" smtClean="0"/>
                        <a:t>…</a:t>
                      </a:r>
                      <a:endParaRPr lang="en-US" dirty="0"/>
                    </a:p>
                  </a:txBody>
                  <a:tcPr>
                    <a:solidFill>
                      <a:schemeClr val="bg2"/>
                    </a:solidFill>
                  </a:tcPr>
                </a:tc>
                <a:tc>
                  <a:txBody>
                    <a:bodyPr/>
                    <a:lstStyle/>
                    <a:p>
                      <a:pPr algn="ctr"/>
                      <a:endParaRPr lang="en-US" dirty="0"/>
                    </a:p>
                  </a:txBody>
                  <a:tcPr>
                    <a:solidFill>
                      <a:schemeClr val="bg2"/>
                    </a:solidFill>
                  </a:tcPr>
                </a:tc>
                <a:tc>
                  <a:txBody>
                    <a:bodyPr/>
                    <a:lstStyle/>
                    <a:p>
                      <a:pPr algn="ctr"/>
                      <a:r>
                        <a:rPr lang="en-US" dirty="0" smtClean="0"/>
                        <a:t>xx</a:t>
                      </a:r>
                      <a:endParaRPr lang="en-US" dirty="0"/>
                    </a:p>
                  </a:txBody>
                  <a:tcPr>
                    <a:solidFill>
                      <a:schemeClr val="bg2"/>
                    </a:solidFill>
                  </a:tcPr>
                </a:tc>
              </a:tr>
              <a:tr h="3807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Course-00n</a:t>
                      </a:r>
                    </a:p>
                  </a:txBody>
                  <a:tcPr>
                    <a:solidFill>
                      <a:schemeClr val="bg2"/>
                    </a:solidFill>
                  </a:tcPr>
                </a:tc>
                <a:tc>
                  <a:txBody>
                    <a:bodyPr/>
                    <a:lstStyle/>
                    <a:p>
                      <a:pPr algn="ctr"/>
                      <a:r>
                        <a:rPr lang="en-US" dirty="0" smtClean="0"/>
                        <a:t>..</a:t>
                      </a:r>
                      <a:endParaRPr lang="en-US" dirty="0"/>
                    </a:p>
                  </a:txBody>
                  <a:tcPr>
                    <a:solidFill>
                      <a:schemeClr val="bg2"/>
                    </a:solidFill>
                  </a:tcPr>
                </a:tc>
                <a:tc>
                  <a:txBody>
                    <a:bodyPr/>
                    <a:lstStyle/>
                    <a:p>
                      <a:pPr algn="ctr"/>
                      <a:endParaRPr lang="en-US" dirty="0"/>
                    </a:p>
                  </a:txBody>
                  <a:tcPr>
                    <a:solidFill>
                      <a:schemeClr val="bg2"/>
                    </a:solidFill>
                  </a:tcPr>
                </a:tc>
                <a:tc>
                  <a:txBody>
                    <a:bodyPr/>
                    <a:lstStyle/>
                    <a:p>
                      <a:pPr algn="ctr"/>
                      <a:r>
                        <a:rPr lang="en-US" dirty="0" smtClean="0"/>
                        <a:t>..</a:t>
                      </a:r>
                      <a:endParaRPr lang="en-US" dirty="0"/>
                    </a:p>
                  </a:txBody>
                  <a:tcPr>
                    <a:solidFill>
                      <a:schemeClr val="bg2"/>
                    </a:solidFill>
                  </a:tcPr>
                </a:tc>
                <a:tc>
                  <a:txBody>
                    <a:bodyPr/>
                    <a:lstStyle/>
                    <a:p>
                      <a:pPr algn="ctr"/>
                      <a:endParaRPr lang="en-US" dirty="0"/>
                    </a:p>
                  </a:txBody>
                  <a:tcPr>
                    <a:solidFill>
                      <a:schemeClr val="bg2"/>
                    </a:solidFill>
                  </a:tcPr>
                </a:tc>
                <a:tc>
                  <a:txBody>
                    <a:bodyPr/>
                    <a:lstStyle/>
                    <a:p>
                      <a:pPr algn="ctr"/>
                      <a:endParaRPr lang="en-US" dirty="0"/>
                    </a:p>
                  </a:txBody>
                  <a:tcPr>
                    <a:solidFill>
                      <a:schemeClr val="bg2"/>
                    </a:solidFill>
                  </a:tcPr>
                </a:tc>
                <a:tc>
                  <a:txBody>
                    <a:bodyPr/>
                    <a:lstStyle/>
                    <a:p>
                      <a:pPr algn="ctr"/>
                      <a:r>
                        <a:rPr lang="en-US" dirty="0" smtClean="0"/>
                        <a:t>…</a:t>
                      </a:r>
                      <a:endParaRPr lang="en-US" dirty="0"/>
                    </a:p>
                  </a:txBody>
                  <a:tcPr>
                    <a:solidFill>
                      <a:schemeClr val="bg2"/>
                    </a:solidFill>
                  </a:tcPr>
                </a:tc>
                <a:tc>
                  <a:txBody>
                    <a:bodyPr/>
                    <a:lstStyle/>
                    <a:p>
                      <a:pPr algn="ctr"/>
                      <a:r>
                        <a:rPr lang="en-US" dirty="0" smtClean="0"/>
                        <a:t>…</a:t>
                      </a:r>
                      <a:endParaRPr lang="en-US" dirty="0"/>
                    </a:p>
                  </a:txBody>
                  <a:tcPr>
                    <a:solidFill>
                      <a:schemeClr val="bg2"/>
                    </a:solidFill>
                  </a:tcPr>
                </a:tc>
                <a:tc>
                  <a:txBody>
                    <a:bodyPr/>
                    <a:lstStyle/>
                    <a:p>
                      <a:pPr algn="ctr"/>
                      <a:endParaRPr lang="en-US" dirty="0"/>
                    </a:p>
                  </a:txBody>
                  <a:tcPr>
                    <a:solidFill>
                      <a:schemeClr val="bg2"/>
                    </a:solidFill>
                  </a:tcPr>
                </a:tc>
                <a:tc>
                  <a:txBody>
                    <a:bodyPr/>
                    <a:lstStyle/>
                    <a:p>
                      <a:pPr algn="ctr"/>
                      <a:r>
                        <a:rPr lang="en-US" dirty="0" smtClean="0"/>
                        <a:t>xx</a:t>
                      </a:r>
                      <a:endParaRPr lang="en-US" dirty="0"/>
                    </a:p>
                  </a:txBody>
                  <a:tcPr>
                    <a:solidFill>
                      <a:schemeClr val="bg2"/>
                    </a:solidFill>
                  </a:tcPr>
                </a:tc>
              </a:tr>
              <a:tr h="3748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CC00CC"/>
                          </a:solidFill>
                        </a:rPr>
                        <a:t>Student  Overall</a:t>
                      </a:r>
                    </a:p>
                  </a:txBody>
                  <a:tcPr>
                    <a:solidFill>
                      <a:schemeClr val="bg2"/>
                    </a:solidFill>
                  </a:tcPr>
                </a:tc>
                <a:tc>
                  <a:txBody>
                    <a:bodyPr/>
                    <a:lstStyle/>
                    <a:p>
                      <a:pPr algn="ctr"/>
                      <a:r>
                        <a:rPr lang="en-US" dirty="0" smtClean="0"/>
                        <a:t>xx</a:t>
                      </a:r>
                      <a:endParaRPr lang="en-US" dirty="0"/>
                    </a:p>
                  </a:txBody>
                  <a:tcPr>
                    <a:solidFill>
                      <a:schemeClr val="bg2"/>
                    </a:solidFill>
                  </a:tcPr>
                </a:tc>
                <a:tc>
                  <a:txBody>
                    <a:bodyPr/>
                    <a:lstStyle/>
                    <a:p>
                      <a:pPr algn="ctr"/>
                      <a:r>
                        <a:rPr lang="en-US" dirty="0" smtClean="0"/>
                        <a:t>xx</a:t>
                      </a:r>
                      <a:endParaRPr lang="en-US" dirty="0"/>
                    </a:p>
                  </a:txBody>
                  <a:tcPr>
                    <a:solidFill>
                      <a:schemeClr val="bg2"/>
                    </a:solidFill>
                  </a:tcPr>
                </a:tc>
                <a:tc>
                  <a:txBody>
                    <a:bodyPr/>
                    <a:lstStyle/>
                    <a:p>
                      <a:pPr algn="ctr"/>
                      <a:r>
                        <a:rPr lang="en-US" dirty="0" smtClean="0"/>
                        <a:t>xx</a:t>
                      </a:r>
                      <a:endParaRPr lang="en-US" dirty="0"/>
                    </a:p>
                  </a:txBody>
                  <a:tcPr>
                    <a:solidFill>
                      <a:schemeClr val="bg2"/>
                    </a:solidFill>
                  </a:tcPr>
                </a:tc>
                <a:tc>
                  <a:txBody>
                    <a:bodyPr/>
                    <a:lstStyle/>
                    <a:p>
                      <a:pPr algn="ctr"/>
                      <a:endParaRPr lang="en-US" dirty="0"/>
                    </a:p>
                  </a:txBody>
                  <a:tcPr>
                    <a:solidFill>
                      <a:schemeClr val="bg2"/>
                    </a:solidFill>
                  </a:tcPr>
                </a:tc>
                <a:tc>
                  <a:txBody>
                    <a:bodyPr/>
                    <a:lstStyle/>
                    <a:p>
                      <a:pPr algn="ctr"/>
                      <a:r>
                        <a:rPr lang="en-US" dirty="0" smtClean="0"/>
                        <a:t>xx</a:t>
                      </a:r>
                      <a:endParaRPr lang="en-US" dirty="0"/>
                    </a:p>
                  </a:txBody>
                  <a:tcPr>
                    <a:solidFill>
                      <a:schemeClr val="bg2"/>
                    </a:solidFill>
                  </a:tcPr>
                </a:tc>
                <a:tc>
                  <a:txBody>
                    <a:bodyPr/>
                    <a:lstStyle/>
                    <a:p>
                      <a:pPr algn="ctr"/>
                      <a:r>
                        <a:rPr lang="en-US" dirty="0" smtClean="0"/>
                        <a:t>xx</a:t>
                      </a:r>
                      <a:endParaRPr lang="en-US" dirty="0"/>
                    </a:p>
                  </a:txBody>
                  <a:tcPr>
                    <a:solidFill>
                      <a:schemeClr val="bg2"/>
                    </a:solidFill>
                  </a:tcPr>
                </a:tc>
                <a:tc>
                  <a:txBody>
                    <a:bodyPr/>
                    <a:lstStyle/>
                    <a:p>
                      <a:pPr algn="ctr"/>
                      <a:r>
                        <a:rPr lang="en-US" dirty="0" smtClean="0"/>
                        <a:t>xx</a:t>
                      </a:r>
                      <a:endParaRPr lang="en-US" dirty="0"/>
                    </a:p>
                  </a:txBody>
                  <a:tcPr>
                    <a:solidFill>
                      <a:schemeClr val="bg2"/>
                    </a:solidFill>
                  </a:tcPr>
                </a:tc>
                <a:tc>
                  <a:txBody>
                    <a:bodyPr/>
                    <a:lstStyle/>
                    <a:p>
                      <a:pPr algn="ctr"/>
                      <a:r>
                        <a:rPr lang="en-US" dirty="0" smtClean="0"/>
                        <a:t>xx</a:t>
                      </a:r>
                      <a:endParaRPr lang="en-US" dirty="0"/>
                    </a:p>
                  </a:txBody>
                  <a:tcPr>
                    <a:solidFill>
                      <a:schemeClr val="bg2"/>
                    </a:solidFill>
                  </a:tcPr>
                </a:tc>
                <a:tc>
                  <a:txBody>
                    <a:bodyPr/>
                    <a:lstStyle/>
                    <a:p>
                      <a:pPr algn="ctr"/>
                      <a:r>
                        <a:rPr lang="en-US" dirty="0" smtClean="0"/>
                        <a:t>xx</a:t>
                      </a:r>
                      <a:endParaRPr lang="en-US" dirty="0"/>
                    </a:p>
                  </a:txBody>
                  <a:tcPr>
                    <a:solidFill>
                      <a:schemeClr val="bg2"/>
                    </a:solidFill>
                  </a:tcPr>
                </a:tc>
              </a:tr>
            </a:tbl>
          </a:graphicData>
        </a:graphic>
      </p:graphicFrame>
      <p:sp>
        <p:nvSpPr>
          <p:cNvPr id="8" name="TextBox 7"/>
          <p:cNvSpPr txBox="1"/>
          <p:nvPr/>
        </p:nvSpPr>
        <p:spPr>
          <a:xfrm>
            <a:off x="0" y="1143000"/>
            <a:ext cx="1828800" cy="523875"/>
          </a:xfrm>
          <a:prstGeom prst="rect">
            <a:avLst/>
          </a:prstGeom>
          <a:solidFill>
            <a:schemeClr val="accent6">
              <a:lumMod val="20000"/>
              <a:lumOff val="80000"/>
            </a:schemeClr>
          </a:solidFill>
        </p:spPr>
        <p:txBody>
          <a:bodyPr>
            <a:spAutoFit/>
          </a:bodyPr>
          <a:lstStyle/>
          <a:p>
            <a:pPr>
              <a:defRPr/>
            </a:pPr>
            <a:r>
              <a:rPr lang="en-US" sz="2800" b="1" dirty="0">
                <a:solidFill>
                  <a:srgbClr val="A60A51"/>
                </a:solidFill>
              </a:rPr>
              <a:t>Exercise:</a:t>
            </a:r>
            <a:endParaRPr lang="en-US" sz="2800" dirty="0"/>
          </a:p>
        </p:txBody>
      </p:sp>
      <p:sp>
        <p:nvSpPr>
          <p:cNvPr id="37916" name="TextBox 4"/>
          <p:cNvSpPr txBox="1">
            <a:spLocks noChangeArrowheads="1"/>
          </p:cNvSpPr>
          <p:nvPr/>
        </p:nvSpPr>
        <p:spPr bwMode="auto">
          <a:xfrm>
            <a:off x="38100" y="6278563"/>
            <a:ext cx="8534400" cy="369332"/>
          </a:xfrm>
          <a:prstGeom prst="rect">
            <a:avLst/>
          </a:prstGeom>
          <a:noFill/>
          <a:ln w="9525">
            <a:noFill/>
            <a:miter lim="800000"/>
            <a:headEnd/>
            <a:tailEnd/>
          </a:ln>
        </p:spPr>
        <p:txBody>
          <a:bodyPr>
            <a:spAutoFit/>
          </a:bodyPr>
          <a:lstStyle/>
          <a:p>
            <a:r>
              <a:rPr lang="en-US" b="1" dirty="0">
                <a:solidFill>
                  <a:srgbClr val="CC00CC"/>
                </a:solidFill>
              </a:rPr>
              <a:t>Note: </a:t>
            </a:r>
            <a:r>
              <a:rPr lang="en-US" dirty="0">
                <a:solidFill>
                  <a:srgbClr val="0000CC"/>
                </a:solidFill>
              </a:rPr>
              <a:t>Weight of each </a:t>
            </a:r>
            <a:r>
              <a:rPr lang="en-US" dirty="0" smtClean="0">
                <a:solidFill>
                  <a:srgbClr val="0000CC"/>
                </a:solidFill>
              </a:rPr>
              <a:t>GS </a:t>
            </a:r>
            <a:r>
              <a:rPr lang="en-US" dirty="0">
                <a:solidFill>
                  <a:srgbClr val="0000CC"/>
                </a:solidFill>
              </a:rPr>
              <a:t>is not equal: another exercise needed to decide on that</a:t>
            </a:r>
            <a:r>
              <a:rPr lang="en-US" dirty="0"/>
              <a:t>.</a:t>
            </a:r>
          </a:p>
        </p:txBody>
      </p:sp>
      <p:sp>
        <p:nvSpPr>
          <p:cNvPr id="10" name="Slide Number Placeholder 9"/>
          <p:cNvSpPr>
            <a:spLocks noGrp="1"/>
          </p:cNvSpPr>
          <p:nvPr>
            <p:ph type="sldNum" sz="quarter" idx="12"/>
          </p:nvPr>
        </p:nvSpPr>
        <p:spPr/>
        <p:txBody>
          <a:bodyPr/>
          <a:lstStyle/>
          <a:p>
            <a:pPr>
              <a:defRPr/>
            </a:pPr>
            <a:fld id="{B96B0923-F11B-4191-9527-5BCAE25B25A2}" type="slidenum">
              <a:rPr lang="en-US" smtClean="0"/>
              <a:pPr>
                <a:defRPr/>
              </a:pPr>
              <a:t>31</a:t>
            </a:fld>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b="1" smtClean="0"/>
              <a:t>Graduate Profile: Generic Skills</a:t>
            </a:r>
            <a:endParaRPr lang="en-US" smtClean="0"/>
          </a:p>
        </p:txBody>
      </p:sp>
      <p:sp>
        <p:nvSpPr>
          <p:cNvPr id="38915" name="Content Placeholder 2"/>
          <p:cNvSpPr>
            <a:spLocks noGrp="1"/>
          </p:cNvSpPr>
          <p:nvPr>
            <p:ph idx="1"/>
          </p:nvPr>
        </p:nvSpPr>
        <p:spPr>
          <a:xfrm>
            <a:off x="1066800" y="1676400"/>
            <a:ext cx="7543800" cy="4572000"/>
          </a:xfrm>
        </p:spPr>
        <p:txBody>
          <a:bodyPr/>
          <a:lstStyle/>
          <a:p>
            <a:pPr>
              <a:buFont typeface="Wingdings" pitchFamily="2" charset="2"/>
              <a:buChar char="Ø"/>
            </a:pPr>
            <a:r>
              <a:rPr lang="en-US" smtClean="0"/>
              <a:t>What are the learning sources of these skills? </a:t>
            </a:r>
            <a:r>
              <a:rPr lang="en-US" sz="2800" smtClean="0">
                <a:solidFill>
                  <a:srgbClr val="CC00CC"/>
                </a:solidFill>
              </a:rPr>
              <a:t>Curriculum, Co-curriculum, Teacher, Parents, Environment …...?</a:t>
            </a:r>
          </a:p>
          <a:p>
            <a:pPr>
              <a:buFont typeface="Wingdings" pitchFamily="2" charset="2"/>
              <a:buChar char="Ø"/>
            </a:pPr>
            <a:r>
              <a:rPr lang="en-US" smtClean="0"/>
              <a:t> What are the data sources of these skills? </a:t>
            </a:r>
            <a:r>
              <a:rPr lang="en-US" sz="2800" smtClean="0">
                <a:solidFill>
                  <a:srgbClr val="CC00CC"/>
                </a:solidFill>
              </a:rPr>
              <a:t>Curriculum analysis, Teacher, Employer, Student, Alumni interview…...?</a:t>
            </a:r>
          </a:p>
          <a:p>
            <a:pPr>
              <a:buFont typeface="Wingdings" pitchFamily="2" charset="2"/>
              <a:buChar char="Ø"/>
            </a:pPr>
            <a:r>
              <a:rPr lang="en-US" b="1" smtClean="0"/>
              <a:t>How will you be sure that your graduates have learned/earned these skills?</a:t>
            </a:r>
          </a:p>
        </p:txBody>
      </p:sp>
      <p:sp>
        <p:nvSpPr>
          <p:cNvPr id="4" name="Slide Number Placeholder 3"/>
          <p:cNvSpPr>
            <a:spLocks noGrp="1"/>
          </p:cNvSpPr>
          <p:nvPr>
            <p:ph type="sldNum" sz="quarter" idx="12"/>
          </p:nvPr>
        </p:nvSpPr>
        <p:spPr/>
        <p:txBody>
          <a:bodyPr/>
          <a:lstStyle/>
          <a:p>
            <a:pPr>
              <a:defRPr/>
            </a:pPr>
            <a:fld id="{7AD26236-A64D-4BA0-84D1-C32D19CA97E2}" type="slidenum">
              <a:rPr lang="en-US" smtClean="0"/>
              <a:pPr>
                <a:defRPr/>
              </a:pPr>
              <a:t>32</a:t>
            </a:fld>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7B335A-61D2-4A0E-8040-4BB38CD12CCC}" type="slidenum">
              <a:rPr lang="en-US" smtClean="0"/>
              <a:pPr>
                <a:defRPr/>
              </a:pPr>
              <a:t>33</a:t>
            </a:fld>
            <a:endParaRPr lang="en-US"/>
          </a:p>
        </p:txBody>
      </p:sp>
      <p:pic>
        <p:nvPicPr>
          <p:cNvPr id="51202" name="Picture 2" descr="C:\Users\ASUS\Pictures\images.jpg"/>
          <p:cNvPicPr>
            <a:picLocks noGrp="1" noChangeAspect="1" noChangeArrowheads="1"/>
          </p:cNvPicPr>
          <p:nvPr>
            <p:ph idx="1"/>
          </p:nvPr>
        </p:nvPicPr>
        <p:blipFill>
          <a:blip r:embed="rId2"/>
          <a:srcRect/>
          <a:stretch>
            <a:fillRect/>
          </a:stretch>
        </p:blipFill>
        <p:spPr>
          <a:xfrm>
            <a:off x="0" y="0"/>
            <a:ext cx="3716338" cy="3352800"/>
          </a:xfrm>
          <a:noFill/>
        </p:spPr>
      </p:pic>
      <p:pic>
        <p:nvPicPr>
          <p:cNvPr id="51203" name="Picture 3" descr="C:\Users\ASUS\Pictures\images-1.jpg"/>
          <p:cNvPicPr>
            <a:picLocks noChangeAspect="1" noChangeArrowheads="1"/>
          </p:cNvPicPr>
          <p:nvPr/>
        </p:nvPicPr>
        <p:blipFill>
          <a:blip r:embed="rId3"/>
          <a:srcRect/>
          <a:stretch>
            <a:fillRect/>
          </a:stretch>
        </p:blipFill>
        <p:spPr bwMode="auto">
          <a:xfrm>
            <a:off x="3840163" y="0"/>
            <a:ext cx="5267325" cy="3505200"/>
          </a:xfrm>
          <a:prstGeom prst="rect">
            <a:avLst/>
          </a:prstGeom>
          <a:noFill/>
          <a:ln w="9525">
            <a:noFill/>
            <a:miter lim="800000"/>
            <a:headEnd/>
            <a:tailEnd/>
          </a:ln>
        </p:spPr>
      </p:pic>
      <p:sp>
        <p:nvSpPr>
          <p:cNvPr id="7" name="TextBox 6"/>
          <p:cNvSpPr txBox="1">
            <a:spLocks noChangeArrowheads="1"/>
          </p:cNvSpPr>
          <p:nvPr/>
        </p:nvSpPr>
        <p:spPr bwMode="auto">
          <a:xfrm>
            <a:off x="795338" y="4378325"/>
            <a:ext cx="7391400" cy="1201738"/>
          </a:xfrm>
          <a:prstGeom prst="rect">
            <a:avLst/>
          </a:prstGeom>
          <a:blipFill dpi="0" rotWithShape="1">
            <a:blip r:embed="rId4"/>
            <a:srcRect/>
            <a:tile tx="0" ty="0" sx="100000" sy="100000" flip="none" algn="tl"/>
          </a:blipFill>
          <a:ln w="9525">
            <a:noFill/>
            <a:miter lim="800000"/>
            <a:headEnd/>
            <a:tailEnd/>
          </a:ln>
        </p:spPr>
        <p:txBody>
          <a:bodyPr>
            <a:spAutoFit/>
          </a:bodyPr>
          <a:lstStyle/>
          <a:p>
            <a:pPr algn="ctr"/>
            <a:r>
              <a:rPr lang="en-US" sz="3600" b="1">
                <a:latin typeface="Algerian" pitchFamily="82" charset="0"/>
              </a:rPr>
              <a:t>Thanks  a  Lot  for  Your </a:t>
            </a:r>
            <a:br>
              <a:rPr lang="en-US" sz="3600" b="1">
                <a:latin typeface="Algerian" pitchFamily="82" charset="0"/>
              </a:rPr>
            </a:br>
            <a:r>
              <a:rPr lang="en-US" sz="3600" b="1">
                <a:latin typeface="Algerian" pitchFamily="82" charset="0"/>
              </a:rPr>
              <a:t>Kind    Participation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1203"/>
                                        </p:tgtEl>
                                        <p:attrNameLst>
                                          <p:attrName>style.visibility</p:attrName>
                                        </p:attrNameLst>
                                      </p:cBhvr>
                                      <p:to>
                                        <p:strVal val="visible"/>
                                      </p:to>
                                    </p:set>
                                    <p:animEffect transition="in" filter="diamond(in)">
                                      <p:cBhvr>
                                        <p:cTn id="7" dur="2000"/>
                                        <p:tgtEl>
                                          <p:spTgt spid="5120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1202"/>
                                        </p:tgtEl>
                                        <p:attrNameLst>
                                          <p:attrName>style.visibility</p:attrName>
                                        </p:attrNameLst>
                                      </p:cBhvr>
                                      <p:to>
                                        <p:strVal val="visible"/>
                                      </p:to>
                                    </p:set>
                                    <p:animEffect transition="in" filter="diamond(in)">
                                      <p:cBhvr>
                                        <p:cTn id="12" dur="2000"/>
                                        <p:tgtEl>
                                          <p:spTgt spid="51202"/>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grpId="0" nodeType="clickEffect">
                                  <p:stCondLst>
                                    <p:cond delay="0"/>
                                  </p:stCondLst>
                                  <p:iterate type="lt">
                                    <p:tmPct val="10000"/>
                                  </p:iterate>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anim calcmode="lin" valueType="num">
                                      <p:cBhvr>
                                        <p:cTn id="18" dur="2000" fill="hold"/>
                                        <p:tgtEl>
                                          <p:spTgt spid="7"/>
                                        </p:tgtEl>
                                        <p:attrNameLst>
                                          <p:attrName>ppt_w</p:attrName>
                                        </p:attrNameLst>
                                      </p:cBhvr>
                                      <p:tavLst>
                                        <p:tav tm="0" fmla="#ppt_w*sin(2.5*pi*$)">
                                          <p:val>
                                            <p:fltVal val="0"/>
                                          </p:val>
                                        </p:tav>
                                        <p:tav tm="100000">
                                          <p:val>
                                            <p:fltVal val="1"/>
                                          </p:val>
                                        </p:tav>
                                      </p:tavLst>
                                    </p:anim>
                                    <p:anim calcmode="lin" valueType="num">
                                      <p:cBhvr>
                                        <p:cTn id="19"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381000" y="228600"/>
            <a:ext cx="8305800" cy="6477000"/>
          </a:xfrm>
          <a:ln w="76200">
            <a:prstDash val="sysDot"/>
          </a:ln>
        </p:spPr>
        <p:txBody>
          <a:bodyPr/>
          <a:lstStyle/>
          <a:p>
            <a:pPr algn="ctr">
              <a:buFont typeface="Arial" pitchFamily="34" charset="0"/>
              <a:buNone/>
              <a:defRPr/>
            </a:pPr>
            <a:r>
              <a:rPr lang="en-US" sz="2800" b="1" u="dbl" dirty="0" smtClean="0">
                <a:solidFill>
                  <a:schemeClr val="tx2">
                    <a:lumMod val="75000"/>
                  </a:schemeClr>
                </a:solidFill>
              </a:rPr>
              <a:t>TO WHOM IT MAY CONCERN</a:t>
            </a:r>
            <a:endParaRPr lang="en-US" sz="2800" u="dbl" dirty="0" smtClean="0">
              <a:solidFill>
                <a:schemeClr val="tx2">
                  <a:lumMod val="75000"/>
                </a:schemeClr>
              </a:solidFill>
            </a:endParaRPr>
          </a:p>
          <a:p>
            <a:pPr marL="0" indent="0">
              <a:spcBef>
                <a:spcPts val="600"/>
              </a:spcBef>
              <a:spcAft>
                <a:spcPts val="600"/>
              </a:spcAft>
              <a:buFont typeface="Arial" pitchFamily="34" charset="0"/>
              <a:buNone/>
              <a:defRPr/>
            </a:pPr>
            <a:r>
              <a:rPr lang="en-AU" sz="2600" dirty="0" err="1" smtClean="0"/>
              <a:t>Mr.</a:t>
            </a:r>
            <a:r>
              <a:rPr lang="en-AU" sz="2600" dirty="0" smtClean="0"/>
              <a:t>..... is personally known to me since 1992, .........</a:t>
            </a:r>
          </a:p>
          <a:p>
            <a:pPr marL="0" indent="0" algn="just">
              <a:spcBef>
                <a:spcPts val="600"/>
              </a:spcBef>
              <a:spcAft>
                <a:spcPts val="600"/>
              </a:spcAft>
              <a:buFont typeface="Arial" pitchFamily="34" charset="0"/>
              <a:buNone/>
              <a:defRPr/>
            </a:pPr>
            <a:r>
              <a:rPr lang="en-AU" sz="2600" dirty="0" smtClean="0"/>
              <a:t>I found </a:t>
            </a:r>
            <a:r>
              <a:rPr lang="en-AU" sz="2600" dirty="0" err="1" smtClean="0"/>
              <a:t>Mr.</a:t>
            </a:r>
            <a:r>
              <a:rPr lang="en-AU" sz="2600" dirty="0" smtClean="0"/>
              <a:t> … as a </a:t>
            </a:r>
            <a:r>
              <a:rPr lang="en-AU" sz="2600" dirty="0" smtClean="0">
                <a:solidFill>
                  <a:srgbClr val="CC00CC"/>
                </a:solidFill>
              </a:rPr>
              <a:t>smart, regular </a:t>
            </a:r>
            <a:r>
              <a:rPr lang="en-AU" sz="2600" dirty="0" smtClean="0"/>
              <a:t>and </a:t>
            </a:r>
            <a:r>
              <a:rPr lang="en-AU" sz="2600" dirty="0" smtClean="0">
                <a:solidFill>
                  <a:srgbClr val="CC00CC"/>
                </a:solidFill>
              </a:rPr>
              <a:t>studious</a:t>
            </a:r>
            <a:r>
              <a:rPr lang="en-AU" sz="2600" dirty="0" smtClean="0"/>
              <a:t> student having full devotion to his studies. He also possesses good </a:t>
            </a:r>
            <a:r>
              <a:rPr lang="en-AU" sz="2600" dirty="0" smtClean="0">
                <a:solidFill>
                  <a:srgbClr val="CC00CC"/>
                </a:solidFill>
              </a:rPr>
              <a:t>moral character</a:t>
            </a:r>
            <a:r>
              <a:rPr lang="en-AU" sz="2600" dirty="0" smtClean="0"/>
              <a:t>. Academically he is very sound and has a solid foundation. ....... </a:t>
            </a:r>
            <a:endParaRPr lang="en-US" sz="2600" dirty="0" smtClean="0"/>
          </a:p>
          <a:p>
            <a:pPr marL="0" indent="0" algn="just">
              <a:spcBef>
                <a:spcPts val="600"/>
              </a:spcBef>
              <a:spcAft>
                <a:spcPts val="600"/>
              </a:spcAft>
              <a:buFont typeface="Arial" pitchFamily="34" charset="0"/>
              <a:buNone/>
              <a:defRPr/>
            </a:pPr>
            <a:r>
              <a:rPr lang="en-AU" sz="2600" dirty="0" err="1" smtClean="0"/>
              <a:t>Mr.</a:t>
            </a:r>
            <a:r>
              <a:rPr lang="en-AU" sz="2600" dirty="0" smtClean="0"/>
              <a:t> .... is known for his </a:t>
            </a:r>
            <a:r>
              <a:rPr lang="en-AU" sz="2600" dirty="0" smtClean="0">
                <a:solidFill>
                  <a:srgbClr val="CC00CC"/>
                </a:solidFill>
              </a:rPr>
              <a:t>honesty and integrity</a:t>
            </a:r>
            <a:r>
              <a:rPr lang="en-AU" sz="2600" dirty="0" smtClean="0"/>
              <a:t>. He has the ability to </a:t>
            </a:r>
            <a:r>
              <a:rPr lang="en-AU" sz="2600" dirty="0" smtClean="0">
                <a:solidFill>
                  <a:srgbClr val="CC00CC"/>
                </a:solidFill>
              </a:rPr>
              <a:t>think critically </a:t>
            </a:r>
            <a:r>
              <a:rPr lang="en-AU" sz="2600" dirty="0" smtClean="0"/>
              <a:t>and strategically about the scholarly enquiry. So far as I observed he is adept at </a:t>
            </a:r>
            <a:r>
              <a:rPr lang="en-AU" sz="2600" dirty="0" smtClean="0">
                <a:solidFill>
                  <a:srgbClr val="CC00CC"/>
                </a:solidFill>
              </a:rPr>
              <a:t>communicating</a:t>
            </a:r>
            <a:r>
              <a:rPr lang="en-AU" sz="2600" dirty="0" smtClean="0"/>
              <a:t> with others. ..... He gets on well with </a:t>
            </a:r>
            <a:r>
              <a:rPr lang="en-AU" sz="2600" dirty="0" smtClean="0">
                <a:solidFill>
                  <a:srgbClr val="CC00CC"/>
                </a:solidFill>
              </a:rPr>
              <a:t>people around </a:t>
            </a:r>
            <a:r>
              <a:rPr lang="en-AU" sz="2600" dirty="0" smtClean="0"/>
              <a:t>him. might play a </a:t>
            </a:r>
            <a:r>
              <a:rPr lang="en-AU" sz="2600" dirty="0" smtClean="0">
                <a:solidFill>
                  <a:srgbClr val="CC00CC"/>
                </a:solidFill>
              </a:rPr>
              <a:t>leading role </a:t>
            </a:r>
            <a:r>
              <a:rPr lang="en-AU" sz="2600" dirty="0" smtClean="0"/>
              <a:t>to bring about a qualitative change in the teaching and </a:t>
            </a:r>
            <a:r>
              <a:rPr lang="en-AU" sz="2600" dirty="0" smtClean="0">
                <a:solidFill>
                  <a:srgbClr val="CC00CC"/>
                </a:solidFill>
              </a:rPr>
              <a:t>research</a:t>
            </a:r>
            <a:r>
              <a:rPr lang="en-AU" sz="2600" dirty="0" smtClean="0"/>
              <a:t> of the university where he has been working. Additionally he might contribute to the development of the country by being involved in different </a:t>
            </a:r>
            <a:r>
              <a:rPr lang="en-AU" sz="2600" dirty="0" smtClean="0">
                <a:solidFill>
                  <a:srgbClr val="CC00CC"/>
                </a:solidFill>
              </a:rPr>
              <a:t>nation building activities</a:t>
            </a:r>
            <a:r>
              <a:rPr lang="en-AU" sz="2600" dirty="0" smtClean="0"/>
              <a:t>.</a:t>
            </a:r>
            <a:endParaRPr lang="en-US" sz="2600" dirty="0" smtClean="0"/>
          </a:p>
        </p:txBody>
      </p:sp>
      <p:sp>
        <p:nvSpPr>
          <p:cNvPr id="3" name="Slide Number Placeholder 2"/>
          <p:cNvSpPr>
            <a:spLocks noGrp="1"/>
          </p:cNvSpPr>
          <p:nvPr>
            <p:ph type="sldNum" sz="quarter" idx="12"/>
          </p:nvPr>
        </p:nvSpPr>
        <p:spPr/>
        <p:txBody>
          <a:bodyPr/>
          <a:lstStyle/>
          <a:p>
            <a:pPr>
              <a:defRPr/>
            </a:pPr>
            <a:fld id="{FE8185F6-FABA-4563-8841-59CEFC0219DB}" type="slidenum">
              <a:rPr lang="en-US" smtClean="0"/>
              <a:pPr>
                <a:defRPr/>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000" b="1" smtClean="0">
                <a:solidFill>
                  <a:srgbClr val="3366CC"/>
                </a:solidFill>
                <a:latin typeface="Arial Narrow" pitchFamily="34" charset="0"/>
              </a:rPr>
              <a:t>Graduate Profile/</a:t>
            </a:r>
            <a:r>
              <a:rPr lang="en-US" sz="4000" b="1" smtClean="0">
                <a:solidFill>
                  <a:srgbClr val="CC00CC"/>
                </a:solidFill>
                <a:latin typeface="Arial Narrow" pitchFamily="34" charset="0"/>
              </a:rPr>
              <a:t>Generic Skills</a:t>
            </a:r>
            <a:endParaRPr lang="en-US" sz="4000" smtClean="0">
              <a:solidFill>
                <a:srgbClr val="CC00CC"/>
              </a:solidFill>
            </a:endParaRPr>
          </a:p>
        </p:txBody>
      </p:sp>
      <p:sp>
        <p:nvSpPr>
          <p:cNvPr id="5123" name="Content Placeholder 2"/>
          <p:cNvSpPr>
            <a:spLocks noGrp="1"/>
          </p:cNvSpPr>
          <p:nvPr>
            <p:ph idx="1"/>
          </p:nvPr>
        </p:nvSpPr>
        <p:spPr>
          <a:xfrm>
            <a:off x="533400" y="1676400"/>
            <a:ext cx="7924800" cy="4678363"/>
          </a:xfrm>
        </p:spPr>
        <p:txBody>
          <a:bodyPr/>
          <a:lstStyle/>
          <a:p>
            <a:pPr>
              <a:spcBef>
                <a:spcPct val="0"/>
              </a:spcBef>
            </a:pPr>
            <a:r>
              <a:rPr lang="en-US" sz="2800" b="1" smtClean="0">
                <a:solidFill>
                  <a:srgbClr val="CC00CC"/>
                </a:solidFill>
                <a:latin typeface="Arial Narrow" pitchFamily="34" charset="0"/>
              </a:rPr>
              <a:t>The Graduate Profile </a:t>
            </a:r>
            <a:r>
              <a:rPr lang="en-US" sz="2800" smtClean="0">
                <a:latin typeface="Arial Narrow" pitchFamily="34" charset="0"/>
              </a:rPr>
              <a:t>is a description of the personal qualities, skills and attributes a student is expected to obtain by the end of an undergraduate degree program at the University.</a:t>
            </a:r>
          </a:p>
          <a:p>
            <a:pPr>
              <a:spcBef>
                <a:spcPct val="0"/>
              </a:spcBef>
            </a:pPr>
            <a:endParaRPr lang="en-US" sz="2800" smtClean="0">
              <a:latin typeface="Arial Narrow" pitchFamily="34" charset="0"/>
            </a:endParaRPr>
          </a:p>
          <a:p>
            <a:pPr>
              <a:spcBef>
                <a:spcPct val="0"/>
              </a:spcBef>
            </a:pPr>
            <a:r>
              <a:rPr lang="en-US" sz="2800" b="1" smtClean="0">
                <a:solidFill>
                  <a:srgbClr val="CC00CC"/>
                </a:solidFill>
                <a:latin typeface="Arial Narrow" pitchFamily="34" charset="0"/>
              </a:rPr>
              <a:t>Graduate Profiles </a:t>
            </a:r>
            <a:r>
              <a:rPr lang="en-US" sz="2800" smtClean="0">
                <a:latin typeface="Arial Narrow" pitchFamily="34" charset="0"/>
              </a:rPr>
              <a:t>are skills that equip graduates for employment and citizenship and lay the foundations for a lifetime of continuous learning and personal development.</a:t>
            </a:r>
          </a:p>
          <a:p>
            <a:pPr>
              <a:spcBef>
                <a:spcPct val="0"/>
              </a:spcBef>
              <a:buFont typeface="Arial" pitchFamily="34" charset="0"/>
              <a:buNone/>
            </a:pPr>
            <a:endParaRPr lang="en-US" sz="1800" smtClean="0">
              <a:latin typeface="Arial Narrow" pitchFamily="34" charset="0"/>
            </a:endParaRPr>
          </a:p>
        </p:txBody>
      </p:sp>
      <p:sp>
        <p:nvSpPr>
          <p:cNvPr id="4" name="Slide Number Placeholder 3"/>
          <p:cNvSpPr>
            <a:spLocks noGrp="1"/>
          </p:cNvSpPr>
          <p:nvPr>
            <p:ph type="sldNum" sz="quarter" idx="12"/>
          </p:nvPr>
        </p:nvSpPr>
        <p:spPr/>
        <p:txBody>
          <a:bodyPr/>
          <a:lstStyle/>
          <a:p>
            <a:pPr>
              <a:defRPr/>
            </a:pPr>
            <a:fld id="{EDE50699-17C7-4018-A44E-3F501E350A36}" type="slidenum">
              <a:rPr lang="en-US" smtClean="0"/>
              <a:pPr>
                <a:defRPr/>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4638"/>
            <a:ext cx="8229600" cy="715962"/>
          </a:xfrm>
        </p:spPr>
        <p:txBody>
          <a:bodyPr/>
          <a:lstStyle/>
          <a:p>
            <a:r>
              <a:rPr lang="en-US" sz="4000" b="1" smtClean="0">
                <a:solidFill>
                  <a:srgbClr val="3366CC"/>
                </a:solidFill>
                <a:latin typeface="Arial Narrow" pitchFamily="34" charset="0"/>
              </a:rPr>
              <a:t>Graduate Profile/</a:t>
            </a:r>
            <a:r>
              <a:rPr lang="en-US" sz="4000" b="1" smtClean="0">
                <a:solidFill>
                  <a:srgbClr val="CC00CC"/>
                </a:solidFill>
                <a:latin typeface="Arial Narrow" pitchFamily="34" charset="0"/>
              </a:rPr>
              <a:t>Generic Skills</a:t>
            </a:r>
            <a:endParaRPr lang="en-US" sz="4000" smtClean="0">
              <a:solidFill>
                <a:srgbClr val="CC00CC"/>
              </a:solidFill>
            </a:endParaRPr>
          </a:p>
        </p:txBody>
      </p:sp>
      <p:sp>
        <p:nvSpPr>
          <p:cNvPr id="6147" name="Content Placeholder 2"/>
          <p:cNvSpPr>
            <a:spLocks noGrp="1"/>
          </p:cNvSpPr>
          <p:nvPr>
            <p:ph idx="1"/>
          </p:nvPr>
        </p:nvSpPr>
        <p:spPr>
          <a:xfrm>
            <a:off x="609600" y="1371600"/>
            <a:ext cx="8077200" cy="4906963"/>
          </a:xfrm>
        </p:spPr>
        <p:txBody>
          <a:bodyPr/>
          <a:lstStyle/>
          <a:p>
            <a:pPr>
              <a:buFont typeface="Arial" pitchFamily="34" charset="0"/>
              <a:buNone/>
              <a:defRPr/>
            </a:pPr>
            <a:r>
              <a:rPr lang="en-US" sz="2800" b="1" dirty="0" smtClean="0">
                <a:latin typeface="Arial Narrow" pitchFamily="34" charset="0"/>
              </a:rPr>
              <a:t>The </a:t>
            </a:r>
            <a:r>
              <a:rPr lang="en-US" sz="2800" b="1" dirty="0" smtClean="0">
                <a:solidFill>
                  <a:srgbClr val="CC00CC"/>
                </a:solidFill>
                <a:latin typeface="Arial Narrow" pitchFamily="34" charset="0"/>
              </a:rPr>
              <a:t>‘Graduate Profile' </a:t>
            </a:r>
            <a:r>
              <a:rPr lang="en-US" sz="2800" b="1" dirty="0" smtClean="0">
                <a:latin typeface="Arial Narrow" pitchFamily="34" charset="0"/>
              </a:rPr>
              <a:t>is:</a:t>
            </a:r>
          </a:p>
          <a:p>
            <a:pPr lvl="1">
              <a:buFont typeface="Wingdings" pitchFamily="2" charset="2"/>
              <a:buChar char="§"/>
              <a:defRPr/>
            </a:pPr>
            <a:r>
              <a:rPr lang="en-US" b="1" dirty="0" smtClean="0">
                <a:solidFill>
                  <a:srgbClr val="E40E6F"/>
                </a:solidFill>
                <a:effectLst>
                  <a:outerShdw blurRad="38100" dist="38100" dir="2700000" algn="tl">
                    <a:srgbClr val="000000">
                      <a:alpha val="43137"/>
                    </a:srgbClr>
                  </a:outerShdw>
                </a:effectLst>
                <a:latin typeface="Arial Black" pitchFamily="34" charset="0"/>
              </a:rPr>
              <a:t>An ideal </a:t>
            </a:r>
            <a:r>
              <a:rPr lang="en-US" dirty="0" smtClean="0">
                <a:latin typeface="Arial Narrow" pitchFamily="34" charset="0"/>
              </a:rPr>
              <a:t>toward which we direct the student.</a:t>
            </a:r>
          </a:p>
          <a:p>
            <a:pPr lvl="1">
              <a:buFont typeface="Wingdings" pitchFamily="2" charset="2"/>
              <a:buChar char="§"/>
              <a:defRPr/>
            </a:pPr>
            <a:r>
              <a:rPr lang="en-US" b="1" dirty="0" smtClean="0">
                <a:solidFill>
                  <a:srgbClr val="E40E6F"/>
                </a:solidFill>
                <a:effectLst>
                  <a:outerShdw blurRad="38100" dist="38100" dir="2700000" algn="tl">
                    <a:srgbClr val="000000">
                      <a:alpha val="43137"/>
                    </a:srgbClr>
                  </a:outerShdw>
                </a:effectLst>
                <a:latin typeface="Arial Black" pitchFamily="34" charset="0"/>
              </a:rPr>
              <a:t>A tool </a:t>
            </a:r>
            <a:r>
              <a:rPr lang="en-US" dirty="0" smtClean="0">
                <a:latin typeface="Arial Narrow" pitchFamily="34" charset="0"/>
              </a:rPr>
              <a:t>to assess the extent to which we are accomplishing our </a:t>
            </a:r>
            <a:r>
              <a:rPr lang="en-US" b="1" dirty="0" smtClean="0">
                <a:solidFill>
                  <a:srgbClr val="E40E6F"/>
                </a:solidFill>
                <a:effectLst>
                  <a:outerShdw blurRad="38100" dist="38100" dir="2700000" algn="tl">
                    <a:srgbClr val="000000">
                      <a:alpha val="43137"/>
                    </a:srgbClr>
                  </a:outerShdw>
                </a:effectLst>
                <a:latin typeface="Arial Black" pitchFamily="34" charset="0"/>
              </a:rPr>
              <a:t>VISION.</a:t>
            </a:r>
            <a:endParaRPr lang="en-US" b="1" dirty="0" smtClean="0">
              <a:latin typeface="Arial Black" pitchFamily="34" charset="0"/>
            </a:endParaRPr>
          </a:p>
          <a:p>
            <a:pPr lvl="1">
              <a:buFont typeface="Arial" pitchFamily="34" charset="0"/>
              <a:buNone/>
              <a:defRPr/>
            </a:pPr>
            <a:endParaRPr lang="en-US" sz="1200" dirty="0" smtClean="0"/>
          </a:p>
          <a:p>
            <a:pPr>
              <a:buFont typeface="Arial" pitchFamily="34" charset="0"/>
              <a:buNone/>
              <a:defRPr/>
            </a:pPr>
            <a:r>
              <a:rPr lang="en-US" sz="2800" b="1" dirty="0" smtClean="0">
                <a:solidFill>
                  <a:srgbClr val="CC00CC"/>
                </a:solidFill>
                <a:latin typeface="Arial Narrow" pitchFamily="34" charset="0"/>
              </a:rPr>
              <a:t>Graduate Profile </a:t>
            </a:r>
            <a:r>
              <a:rPr lang="en-US" sz="2800" b="1" dirty="0" smtClean="0">
                <a:latin typeface="Arial Narrow" pitchFamily="34" charset="0"/>
              </a:rPr>
              <a:t>is also Known as:</a:t>
            </a:r>
            <a:endParaRPr lang="en-US" sz="2800" b="1" dirty="0" smtClean="0"/>
          </a:p>
          <a:p>
            <a:pPr algn="just">
              <a:buFont typeface="Wingdings" pitchFamily="2" charset="2"/>
              <a:buChar char="§"/>
              <a:defRPr/>
            </a:pPr>
            <a:r>
              <a:rPr lang="en-US" sz="2800" b="1" dirty="0" smtClean="0">
                <a:solidFill>
                  <a:srgbClr val="CC00CC"/>
                </a:solidFill>
              </a:rPr>
              <a:t>Generic skills</a:t>
            </a:r>
            <a:r>
              <a:rPr lang="en-US" sz="2800" dirty="0" smtClean="0">
                <a:solidFill>
                  <a:srgbClr val="003366"/>
                </a:solidFill>
              </a:rPr>
              <a:t>, general capabilities, graduate skills, graduate attributes, soft skills, key skills, common skills, core skills, basic skills, essential skills, employability skills, transferable skills, necessary skills, 21</a:t>
            </a:r>
            <a:r>
              <a:rPr lang="en-US" sz="2800" baseline="30000" dirty="0" smtClean="0">
                <a:solidFill>
                  <a:srgbClr val="003366"/>
                </a:solidFill>
              </a:rPr>
              <a:t>st</a:t>
            </a:r>
            <a:r>
              <a:rPr lang="en-US" sz="2800" dirty="0" smtClean="0">
                <a:solidFill>
                  <a:srgbClr val="003366"/>
                </a:solidFill>
              </a:rPr>
              <a:t> century skills, key competence, etc.</a:t>
            </a:r>
            <a:endParaRPr lang="en-US" dirty="0" smtClean="0">
              <a:solidFill>
                <a:srgbClr val="003366"/>
              </a:solidFill>
            </a:endParaRPr>
          </a:p>
        </p:txBody>
      </p:sp>
      <p:sp>
        <p:nvSpPr>
          <p:cNvPr id="4" name="Slide Number Placeholder 3"/>
          <p:cNvSpPr>
            <a:spLocks noGrp="1"/>
          </p:cNvSpPr>
          <p:nvPr>
            <p:ph type="sldNum" sz="quarter" idx="12"/>
          </p:nvPr>
        </p:nvSpPr>
        <p:spPr/>
        <p:txBody>
          <a:bodyPr/>
          <a:lstStyle/>
          <a:p>
            <a:pPr>
              <a:defRPr/>
            </a:pPr>
            <a:fld id="{4953105C-27ED-4222-8608-4CF6FBC5AE08}"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3600" b="1" smtClean="0">
                <a:solidFill>
                  <a:srgbClr val="3366CC"/>
                </a:solidFill>
                <a:latin typeface="Arial Narrow" pitchFamily="34" charset="0"/>
              </a:rPr>
              <a:t>Graduate Profile/</a:t>
            </a:r>
            <a:r>
              <a:rPr lang="en-US" sz="3600" b="1" smtClean="0">
                <a:solidFill>
                  <a:srgbClr val="CC00CC"/>
                </a:solidFill>
                <a:latin typeface="Arial Narrow" pitchFamily="34" charset="0"/>
              </a:rPr>
              <a:t>Generic Skills</a:t>
            </a:r>
            <a:endParaRPr lang="en-US" sz="3600" smtClean="0"/>
          </a:p>
        </p:txBody>
      </p:sp>
      <p:sp>
        <p:nvSpPr>
          <p:cNvPr id="7171" name="Content Placeholder 2"/>
          <p:cNvSpPr>
            <a:spLocks noGrp="1"/>
          </p:cNvSpPr>
          <p:nvPr>
            <p:ph idx="1"/>
          </p:nvPr>
        </p:nvSpPr>
        <p:spPr>
          <a:xfrm>
            <a:off x="1219200" y="2057400"/>
            <a:ext cx="6172200" cy="1676400"/>
          </a:xfrm>
        </p:spPr>
        <p:style>
          <a:lnRef idx="2">
            <a:schemeClr val="dk1"/>
          </a:lnRef>
          <a:fillRef idx="1">
            <a:schemeClr val="lt1"/>
          </a:fillRef>
          <a:effectRef idx="0">
            <a:schemeClr val="dk1"/>
          </a:effectRef>
          <a:fontRef idx="minor">
            <a:schemeClr val="dk1"/>
          </a:fontRef>
        </p:style>
        <p:txBody>
          <a:bodyPr/>
          <a:lstStyle/>
          <a:p>
            <a:r>
              <a:rPr lang="en-US" dirty="0" smtClean="0"/>
              <a:t>Graduate profile is </a:t>
            </a:r>
            <a:r>
              <a:rPr lang="en-US" b="1" dirty="0" smtClean="0">
                <a:solidFill>
                  <a:srgbClr val="CC00CC"/>
                </a:solidFill>
              </a:rPr>
              <a:t>not yet </a:t>
            </a:r>
            <a:r>
              <a:rPr lang="en-US" b="1" dirty="0" smtClean="0">
                <a:solidFill>
                  <a:srgbClr val="CC00CC"/>
                </a:solidFill>
                <a:latin typeface="Arial Black" pitchFamily="34" charset="0"/>
              </a:rPr>
              <a:t>fixed/formulated</a:t>
            </a:r>
            <a:r>
              <a:rPr lang="en-US" b="1" dirty="0" smtClean="0">
                <a:solidFill>
                  <a:srgbClr val="CC00CC"/>
                </a:solidFill>
              </a:rPr>
              <a:t> </a:t>
            </a:r>
            <a:r>
              <a:rPr lang="en-US" dirty="0" smtClean="0"/>
              <a:t>by the </a:t>
            </a:r>
            <a:br>
              <a:rPr lang="en-US" dirty="0" smtClean="0"/>
            </a:br>
            <a:r>
              <a:rPr lang="en-US" dirty="0" smtClean="0"/>
              <a:t>HE authority of Bangladesh</a:t>
            </a:r>
            <a:r>
              <a:rPr lang="en-US" sz="2800" dirty="0" smtClean="0"/>
              <a:t>.  </a:t>
            </a:r>
          </a:p>
        </p:txBody>
      </p:sp>
      <p:sp>
        <p:nvSpPr>
          <p:cNvPr id="4" name="Slide Number Placeholder 3"/>
          <p:cNvSpPr>
            <a:spLocks noGrp="1"/>
          </p:cNvSpPr>
          <p:nvPr>
            <p:ph type="sldNum" sz="quarter" idx="12"/>
          </p:nvPr>
        </p:nvSpPr>
        <p:spPr/>
        <p:txBody>
          <a:bodyPr/>
          <a:lstStyle/>
          <a:p>
            <a:pPr>
              <a:defRPr/>
            </a:pPr>
            <a:fld id="{6C72D666-92B6-4249-86FB-A4F1368AD038}"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715962"/>
          </a:xfrm>
        </p:spPr>
        <p:txBody>
          <a:bodyPr/>
          <a:lstStyle/>
          <a:p>
            <a:pPr algn="l"/>
            <a:r>
              <a:rPr lang="en-US" sz="3600" b="1" smtClean="0">
                <a:solidFill>
                  <a:srgbClr val="3366CC"/>
                </a:solidFill>
                <a:latin typeface="Arial Narrow" pitchFamily="34" charset="0"/>
              </a:rPr>
              <a:t>Graduate Profile/</a:t>
            </a:r>
            <a:r>
              <a:rPr lang="en-US" sz="3600" b="1" smtClean="0">
                <a:solidFill>
                  <a:srgbClr val="CC00CC"/>
                </a:solidFill>
                <a:latin typeface="Arial Narrow" pitchFamily="34" charset="0"/>
              </a:rPr>
              <a:t>Generic Skills</a:t>
            </a:r>
            <a:endParaRPr lang="en-US" sz="3600" smtClean="0"/>
          </a:p>
        </p:txBody>
      </p:sp>
      <p:sp>
        <p:nvSpPr>
          <p:cNvPr id="8195" name="Content Placeholder 2"/>
          <p:cNvSpPr>
            <a:spLocks noGrp="1"/>
          </p:cNvSpPr>
          <p:nvPr>
            <p:ph idx="1"/>
          </p:nvPr>
        </p:nvSpPr>
        <p:spPr>
          <a:xfrm>
            <a:off x="685800" y="990600"/>
            <a:ext cx="8001000" cy="4876800"/>
          </a:xfrm>
        </p:spPr>
        <p:txBody>
          <a:bodyPr/>
          <a:lstStyle/>
          <a:p>
            <a:pPr>
              <a:buFont typeface="Arial" pitchFamily="34" charset="0"/>
              <a:buNone/>
            </a:pPr>
            <a:r>
              <a:rPr lang="en-US" sz="2800" b="1" dirty="0" smtClean="0">
                <a:solidFill>
                  <a:srgbClr val="CC00CC"/>
                </a:solidFill>
                <a:latin typeface="Arial" pitchFamily="34" charset="0"/>
                <a:cs typeface="Arial" pitchFamily="34" charset="0"/>
              </a:rPr>
              <a:t>Sought by: </a:t>
            </a:r>
          </a:p>
          <a:p>
            <a:pPr lvl="1">
              <a:spcBef>
                <a:spcPct val="0"/>
              </a:spcBef>
              <a:buFont typeface="Wingdings" pitchFamily="2" charset="2"/>
              <a:buChar char="§"/>
            </a:pPr>
            <a:r>
              <a:rPr lang="en-US" dirty="0" smtClean="0">
                <a:latin typeface="Arial Narrow" pitchFamily="34" charset="0"/>
              </a:rPr>
              <a:t>Employer</a:t>
            </a:r>
          </a:p>
          <a:p>
            <a:pPr lvl="1">
              <a:spcBef>
                <a:spcPct val="0"/>
              </a:spcBef>
              <a:buFont typeface="Wingdings" pitchFamily="2" charset="2"/>
              <a:buChar char="§"/>
            </a:pPr>
            <a:r>
              <a:rPr lang="en-US" dirty="0" smtClean="0">
                <a:latin typeface="Arial Narrow" pitchFamily="34" charset="0"/>
              </a:rPr>
              <a:t>Promotion Committee</a:t>
            </a:r>
          </a:p>
          <a:p>
            <a:pPr lvl="1">
              <a:spcBef>
                <a:spcPct val="0"/>
              </a:spcBef>
              <a:buFont typeface="Wingdings" pitchFamily="2" charset="2"/>
              <a:buChar char="§"/>
            </a:pPr>
            <a:r>
              <a:rPr lang="en-US" dirty="0" smtClean="0">
                <a:latin typeface="Arial Narrow" pitchFamily="34" charset="0"/>
              </a:rPr>
              <a:t>Sponsoring Authority</a:t>
            </a:r>
          </a:p>
          <a:p>
            <a:pPr lvl="1">
              <a:spcBef>
                <a:spcPct val="0"/>
              </a:spcBef>
              <a:buFont typeface="Wingdings" pitchFamily="2" charset="2"/>
              <a:buChar char="§"/>
            </a:pPr>
            <a:r>
              <a:rPr lang="en-US" b="1" dirty="0" smtClean="0">
                <a:solidFill>
                  <a:srgbClr val="CC00CC"/>
                </a:solidFill>
                <a:latin typeface="Arial Narrow" pitchFamily="34" charset="0"/>
              </a:rPr>
              <a:t>PG Admission Committee</a:t>
            </a:r>
          </a:p>
          <a:p>
            <a:pPr lvl="1">
              <a:spcBef>
                <a:spcPct val="0"/>
              </a:spcBef>
              <a:buFont typeface="Wingdings" pitchFamily="2" charset="2"/>
              <a:buChar char="§"/>
            </a:pPr>
            <a:r>
              <a:rPr lang="en-US" b="1" dirty="0" smtClean="0">
                <a:solidFill>
                  <a:srgbClr val="CC00CC"/>
                </a:solidFill>
                <a:latin typeface="Arial Narrow" pitchFamily="34" charset="0"/>
              </a:rPr>
              <a:t>PG Research Supervisor</a:t>
            </a:r>
          </a:p>
          <a:p>
            <a:pPr lvl="1">
              <a:spcBef>
                <a:spcPct val="0"/>
              </a:spcBef>
              <a:buFont typeface="Wingdings" pitchFamily="2" charset="2"/>
              <a:buChar char="§"/>
            </a:pPr>
            <a:r>
              <a:rPr lang="en-US" b="1" dirty="0" smtClean="0">
                <a:latin typeface="Arial Black" pitchFamily="34" charset="0"/>
              </a:rPr>
              <a:t>Curriculum Committee: </a:t>
            </a:r>
            <a:r>
              <a:rPr lang="en-US" dirty="0" smtClean="0">
                <a:latin typeface="Arial Narrow" pitchFamily="34" charset="0"/>
              </a:rPr>
              <a:t>Develop/</a:t>
            </a:r>
            <a:r>
              <a:rPr lang="en-US" b="1" dirty="0" smtClean="0">
                <a:solidFill>
                  <a:srgbClr val="CC00CC"/>
                </a:solidFill>
                <a:latin typeface="Arial Narrow" pitchFamily="34" charset="0"/>
              </a:rPr>
              <a:t>Review</a:t>
            </a:r>
          </a:p>
          <a:p>
            <a:pPr lvl="1">
              <a:spcBef>
                <a:spcPct val="0"/>
              </a:spcBef>
              <a:buFont typeface="Wingdings" pitchFamily="2" charset="2"/>
              <a:buChar char="§"/>
            </a:pPr>
            <a:r>
              <a:rPr lang="en-US" b="1" dirty="0" smtClean="0">
                <a:solidFill>
                  <a:srgbClr val="CC00CC"/>
                </a:solidFill>
                <a:latin typeface="Arial Narrow" pitchFamily="34" charset="0"/>
              </a:rPr>
              <a:t>Teacher: </a:t>
            </a:r>
            <a:r>
              <a:rPr lang="en-US" dirty="0" smtClean="0">
                <a:latin typeface="Arial Narrow" pitchFamily="34" charset="0"/>
              </a:rPr>
              <a:t>for involving students in learning it &amp; for evaluating</a:t>
            </a:r>
          </a:p>
          <a:p>
            <a:pPr lvl="1">
              <a:spcBef>
                <a:spcPct val="0"/>
              </a:spcBef>
              <a:buFont typeface="Wingdings" pitchFamily="2" charset="2"/>
              <a:buChar char="§"/>
            </a:pPr>
            <a:r>
              <a:rPr lang="en-US" b="1" dirty="0" smtClean="0">
                <a:solidFill>
                  <a:srgbClr val="CC00CC"/>
                </a:solidFill>
                <a:latin typeface="Arial Narrow" pitchFamily="34" charset="0"/>
              </a:rPr>
              <a:t>Students: </a:t>
            </a:r>
            <a:r>
              <a:rPr lang="en-US" dirty="0" smtClean="0">
                <a:latin typeface="Arial Narrow" pitchFamily="34" charset="0"/>
              </a:rPr>
              <a:t>Self Development</a:t>
            </a:r>
          </a:p>
          <a:p>
            <a:pPr lvl="1">
              <a:spcBef>
                <a:spcPct val="0"/>
              </a:spcBef>
              <a:buFont typeface="Wingdings" pitchFamily="2" charset="2"/>
              <a:buChar char="§"/>
            </a:pPr>
            <a:r>
              <a:rPr lang="en-US" dirty="0" smtClean="0">
                <a:latin typeface="Arial Narrow" pitchFamily="34" charset="0"/>
              </a:rPr>
              <a:t>QAA committees</a:t>
            </a:r>
          </a:p>
          <a:p>
            <a:pPr lvl="1">
              <a:spcBef>
                <a:spcPct val="0"/>
              </a:spcBef>
              <a:buFont typeface="Wingdings" pitchFamily="2" charset="2"/>
              <a:buChar char="§"/>
            </a:pPr>
            <a:endParaRPr lang="en-US" dirty="0" smtClean="0">
              <a:latin typeface="Arial Narrow" pitchFamily="34" charset="0"/>
            </a:endParaRPr>
          </a:p>
        </p:txBody>
      </p:sp>
      <p:sp>
        <p:nvSpPr>
          <p:cNvPr id="4" name="Slide Number Placeholder 3"/>
          <p:cNvSpPr>
            <a:spLocks noGrp="1"/>
          </p:cNvSpPr>
          <p:nvPr>
            <p:ph type="sldNum" sz="quarter" idx="12"/>
          </p:nvPr>
        </p:nvSpPr>
        <p:spPr/>
        <p:txBody>
          <a:bodyPr/>
          <a:lstStyle/>
          <a:p>
            <a:pPr>
              <a:defRPr/>
            </a:pPr>
            <a:fld id="{C80041AF-F4C7-4781-BDCC-2885CD342FE7}"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533400"/>
            <a:ext cx="8229600" cy="609600"/>
          </a:xfrm>
        </p:spPr>
        <p:txBody>
          <a:bodyPr/>
          <a:lstStyle/>
          <a:p>
            <a:pPr algn="l" eaLnBrk="1" hangingPunct="1"/>
            <a:r>
              <a:rPr lang="en-US" sz="3600" b="1" u="sng" smtClean="0"/>
              <a:t>GRADUATE PROFILE </a:t>
            </a:r>
            <a:r>
              <a:rPr lang="en-US" sz="3600" b="1" u="sng" smtClean="0">
                <a:solidFill>
                  <a:srgbClr val="CC00CC"/>
                </a:solidFill>
              </a:rPr>
              <a:t>(</a:t>
            </a:r>
            <a:r>
              <a:rPr lang="en-US" sz="3600" b="1" u="sng" smtClean="0">
                <a:solidFill>
                  <a:srgbClr val="CC00CC"/>
                </a:solidFill>
                <a:latin typeface="Arial Narrow" pitchFamily="34" charset="0"/>
              </a:rPr>
              <a:t>Sri Lanka</a:t>
            </a:r>
            <a:r>
              <a:rPr lang="en-US" sz="3600" b="1" u="sng" smtClean="0">
                <a:solidFill>
                  <a:srgbClr val="CC00CC"/>
                </a:solidFill>
              </a:rPr>
              <a:t>)</a:t>
            </a:r>
            <a:endParaRPr lang="en-US" sz="3600" u="sng" smtClean="0">
              <a:solidFill>
                <a:srgbClr val="CC00CC"/>
              </a:solidFill>
            </a:endParaRPr>
          </a:p>
        </p:txBody>
      </p:sp>
      <p:sp>
        <p:nvSpPr>
          <p:cNvPr id="9219" name="Content Placeholder 2"/>
          <p:cNvSpPr>
            <a:spLocks noGrp="1"/>
          </p:cNvSpPr>
          <p:nvPr>
            <p:ph idx="1"/>
          </p:nvPr>
        </p:nvSpPr>
        <p:spPr>
          <a:xfrm>
            <a:off x="457200" y="1219200"/>
            <a:ext cx="8229600" cy="5105400"/>
          </a:xfrm>
        </p:spPr>
        <p:txBody>
          <a:bodyPr/>
          <a:lstStyle/>
          <a:p>
            <a:pPr eaLnBrk="1" hangingPunct="1">
              <a:buFont typeface="Arial" pitchFamily="34" charset="0"/>
              <a:buNone/>
            </a:pPr>
            <a:r>
              <a:rPr lang="en-US" b="1" dirty="0" smtClean="0"/>
              <a:t>	</a:t>
            </a:r>
            <a:r>
              <a:rPr lang="en-US" sz="2800" b="1" dirty="0" smtClean="0">
                <a:solidFill>
                  <a:srgbClr val="3366CC"/>
                </a:solidFill>
              </a:rPr>
              <a:t>Minimum Performance Level for Graduates: </a:t>
            </a:r>
            <a:r>
              <a:rPr lang="en-US" b="1" u="sng" dirty="0" smtClean="0">
                <a:solidFill>
                  <a:srgbClr val="CC00CC"/>
                </a:solidFill>
              </a:rPr>
              <a:t>Generic Skills</a:t>
            </a:r>
          </a:p>
          <a:p>
            <a:pPr marL="914400" lvl="1" indent="-514350" eaLnBrk="1" hangingPunct="1">
              <a:buFont typeface="Calibri" pitchFamily="34" charset="0"/>
              <a:buAutoNum type="arabicPeriod"/>
            </a:pPr>
            <a:r>
              <a:rPr lang="en-US" dirty="0" smtClean="0"/>
              <a:t>Intellectual Skills</a:t>
            </a:r>
          </a:p>
          <a:p>
            <a:pPr marL="914400" lvl="1" indent="-514350" eaLnBrk="1" hangingPunct="1">
              <a:buFont typeface="Calibri" pitchFamily="34" charset="0"/>
              <a:buAutoNum type="arabicPeriod"/>
            </a:pPr>
            <a:r>
              <a:rPr lang="en-US" dirty="0" smtClean="0"/>
              <a:t>Practical Skills</a:t>
            </a:r>
          </a:p>
          <a:p>
            <a:pPr marL="914400" lvl="1" indent="-514350" eaLnBrk="1" hangingPunct="1">
              <a:buFont typeface="Calibri" pitchFamily="34" charset="0"/>
              <a:buAutoNum type="arabicPeriod"/>
            </a:pPr>
            <a:r>
              <a:rPr lang="en-US" dirty="0" smtClean="0"/>
              <a:t>Numeracy Skills</a:t>
            </a:r>
          </a:p>
          <a:p>
            <a:pPr marL="914400" lvl="1" indent="-514350" eaLnBrk="1" hangingPunct="1">
              <a:buFont typeface="Calibri" pitchFamily="34" charset="0"/>
              <a:buAutoNum type="arabicPeriod"/>
            </a:pPr>
            <a:r>
              <a:rPr lang="en-US" dirty="0" smtClean="0"/>
              <a:t>Communication Skills (English) </a:t>
            </a:r>
          </a:p>
          <a:p>
            <a:pPr marL="914400" lvl="1" indent="-514350" eaLnBrk="1" hangingPunct="1">
              <a:buFont typeface="Calibri" pitchFamily="34" charset="0"/>
              <a:buAutoNum type="arabicPeriod"/>
            </a:pPr>
            <a:r>
              <a:rPr lang="en-US" dirty="0" smtClean="0"/>
              <a:t> IT Skills</a:t>
            </a:r>
          </a:p>
          <a:p>
            <a:pPr marL="914400" lvl="1" indent="-514350" eaLnBrk="1" hangingPunct="1">
              <a:buFont typeface="Calibri" pitchFamily="34" charset="0"/>
              <a:buAutoNum type="arabicPeriod"/>
            </a:pPr>
            <a:r>
              <a:rPr lang="en-US" dirty="0" smtClean="0"/>
              <a:t>Interpersonal and Teamwork Skills</a:t>
            </a:r>
          </a:p>
          <a:p>
            <a:pPr marL="914400" lvl="1" indent="-514350" eaLnBrk="1" hangingPunct="1">
              <a:buFont typeface="Calibri" pitchFamily="34" charset="0"/>
              <a:buAutoNum type="arabicPeriod"/>
            </a:pPr>
            <a:r>
              <a:rPr lang="en-US" dirty="0" smtClean="0">
                <a:latin typeface="Arial Narrow" pitchFamily="34" charset="0"/>
              </a:rPr>
              <a:t>Self Management and Professional Development Skills </a:t>
            </a:r>
          </a:p>
        </p:txBody>
      </p:sp>
      <p:graphicFrame>
        <p:nvGraphicFramePr>
          <p:cNvPr id="4" name="Table 3"/>
          <p:cNvGraphicFramePr>
            <a:graphicFrameLocks noGrp="1"/>
          </p:cNvGraphicFramePr>
          <p:nvPr/>
        </p:nvGraphicFramePr>
        <p:xfrm>
          <a:off x="5638800" y="2133600"/>
          <a:ext cx="2554287" cy="914400"/>
        </p:xfrm>
        <a:graphic>
          <a:graphicData uri="http://schemas.openxmlformats.org/drawingml/2006/table">
            <a:tbl>
              <a:tblPr/>
              <a:tblGrid>
                <a:gridCol w="509019"/>
                <a:gridCol w="510168"/>
                <a:gridCol w="510168"/>
                <a:gridCol w="510168"/>
                <a:gridCol w="514764"/>
              </a:tblGrid>
              <a:tr h="322730">
                <a:tc gridSpan="5">
                  <a:txBody>
                    <a:bodyPr/>
                    <a:lstStyle/>
                    <a:p>
                      <a:pPr marL="0" marR="0" algn="l">
                        <a:lnSpc>
                          <a:spcPct val="115000"/>
                        </a:lnSpc>
                        <a:spcBef>
                          <a:spcPts val="0"/>
                        </a:spcBef>
                        <a:spcAft>
                          <a:spcPts val="0"/>
                        </a:spcAft>
                      </a:pPr>
                      <a:r>
                        <a:rPr lang="en-US" sz="1200" dirty="0">
                          <a:latin typeface="Calibri"/>
                          <a:ea typeface="Calibri"/>
                          <a:cs typeface="Times New Roman"/>
                        </a:rPr>
                        <a:t>Importance   </a:t>
                      </a:r>
                      <a:endParaRPr lang="en-US" sz="1100" dirty="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5835">
                <a:tc>
                  <a:txBody>
                    <a:bodyPr/>
                    <a:lstStyle/>
                    <a:p>
                      <a:pPr marL="0" marR="0" algn="l">
                        <a:lnSpc>
                          <a:spcPct val="115000"/>
                        </a:lnSpc>
                        <a:spcBef>
                          <a:spcPts val="0"/>
                        </a:spcBef>
                        <a:spcAft>
                          <a:spcPts val="0"/>
                        </a:spcAft>
                      </a:pPr>
                      <a:r>
                        <a:rPr lang="en-US" sz="1100">
                          <a:latin typeface="Calibri"/>
                          <a:ea typeface="Calibri"/>
                          <a:cs typeface="Times New Roman"/>
                        </a:rPr>
                        <a:t>1</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r>
                        <a:rPr lang="en-US" sz="1100">
                          <a:latin typeface="Calibri"/>
                          <a:ea typeface="Calibri"/>
                          <a:cs typeface="Times New Roman"/>
                        </a:rPr>
                        <a:t>2</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r>
                        <a:rPr lang="en-US" sz="1100">
                          <a:latin typeface="Calibri"/>
                          <a:ea typeface="Calibri"/>
                          <a:cs typeface="Times New Roman"/>
                        </a:rPr>
                        <a:t>3</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r>
                        <a:rPr lang="en-US" sz="1100">
                          <a:latin typeface="Calibri"/>
                          <a:ea typeface="Calibri"/>
                          <a:cs typeface="Times New Roman"/>
                        </a:rPr>
                        <a:t>4</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r>
                        <a:rPr lang="en-US" sz="1100">
                          <a:latin typeface="Calibri"/>
                          <a:ea typeface="Calibri"/>
                          <a:cs typeface="Times New Roman"/>
                        </a:rPr>
                        <a:t>5</a:t>
                      </a: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95835">
                <a:tc>
                  <a:txBody>
                    <a:bodyPr/>
                    <a:lstStyle/>
                    <a:p>
                      <a:pPr marL="0" marR="0" algn="l">
                        <a:lnSpc>
                          <a:spcPct val="115000"/>
                        </a:lnSpc>
                        <a:spcBef>
                          <a:spcPts val="0"/>
                        </a:spcBef>
                        <a:spcAft>
                          <a:spcPts val="0"/>
                        </a:spcAft>
                      </a:pPr>
                      <a:endParaRPr lang="en-US" sz="1100" dirty="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dirty="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dirty="0">
                        <a:latin typeface="Calibri"/>
                        <a:ea typeface="Calibri"/>
                        <a:cs typeface="Times New Roman"/>
                      </a:endParaRPr>
                    </a:p>
                  </a:txBody>
                  <a:tcPr marL="68571" marR="68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
        <p:nvSpPr>
          <p:cNvPr id="9242" name="AutoShape 4"/>
          <p:cNvSpPr>
            <a:spLocks noChangeArrowheads="1"/>
          </p:cNvSpPr>
          <p:nvPr/>
        </p:nvSpPr>
        <p:spPr bwMode="auto">
          <a:xfrm>
            <a:off x="7086600" y="2209800"/>
            <a:ext cx="200025" cy="95250"/>
          </a:xfrm>
          <a:prstGeom prst="rightArrow">
            <a:avLst>
              <a:gd name="adj1" fmla="val 50000"/>
              <a:gd name="adj2" fmla="val 52500"/>
            </a:avLst>
          </a:prstGeom>
          <a:solidFill>
            <a:srgbClr val="FFFFFF"/>
          </a:solidFill>
          <a:ln w="9525">
            <a:solidFill>
              <a:srgbClr val="000000"/>
            </a:solidFill>
            <a:miter lim="800000"/>
            <a:headEnd/>
            <a:tailEnd/>
          </a:ln>
        </p:spPr>
        <p:txBody>
          <a:bodyPr/>
          <a:lstStyle/>
          <a:p>
            <a:endParaRPr lang="en-US"/>
          </a:p>
        </p:txBody>
      </p:sp>
      <p:sp>
        <p:nvSpPr>
          <p:cNvPr id="6" name="Slide Number Placeholder 5"/>
          <p:cNvSpPr>
            <a:spLocks noGrp="1"/>
          </p:cNvSpPr>
          <p:nvPr>
            <p:ph type="sldNum" sz="quarter" idx="12"/>
          </p:nvPr>
        </p:nvSpPr>
        <p:spPr/>
        <p:txBody>
          <a:bodyPr/>
          <a:lstStyle/>
          <a:p>
            <a:pPr>
              <a:defRPr/>
            </a:pPr>
            <a:fld id="{F3806B90-89A2-495A-A866-6CEC854B007A}"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4039</TotalTime>
  <Words>2086</Words>
  <Application>Microsoft Office PowerPoint</Application>
  <PresentationFormat>On-screen Show (4:3)</PresentationFormat>
  <Paragraphs>572</Paragraphs>
  <Slides>33</Slides>
  <Notes>1</Notes>
  <HiddenSlides>4</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Graduate Profile Generic Skills, Graduate Skills,  Employability Skills/… …  21st-Century Skills (AQFC)</vt:lpstr>
      <vt:lpstr>Slide 2</vt:lpstr>
      <vt:lpstr>Slide 3</vt:lpstr>
      <vt:lpstr>Slide 4</vt:lpstr>
      <vt:lpstr>Graduate Profile/Generic Skills</vt:lpstr>
      <vt:lpstr>Graduate Profile/Generic Skills</vt:lpstr>
      <vt:lpstr>Graduate Profile/Generic Skills</vt:lpstr>
      <vt:lpstr>Graduate Profile/Generic Skills</vt:lpstr>
      <vt:lpstr>GRADUATE PROFILE (Sri Lanka)</vt:lpstr>
      <vt:lpstr>Graduate Profile: NCCA, Ireland, 2003</vt:lpstr>
      <vt:lpstr>Graduate Profile: New Zealand, 1993</vt:lpstr>
      <vt:lpstr>Graduate Profile: Australia (ATCS, 2009) (Considered EU, OECD, UK, USA, Japan, ..)</vt:lpstr>
      <vt:lpstr>Graduate Profile: Australia NCVER</vt:lpstr>
      <vt:lpstr>Graduate Profile: Malaysia MQA  (Adopted UK, USA, NZ &amp;  Australia)</vt:lpstr>
      <vt:lpstr>GRADUATE PROFILE   (University of Auckland)</vt:lpstr>
      <vt:lpstr>GRADUATE PROFILE (University of Auckland)</vt:lpstr>
      <vt:lpstr>GRADUATE PROFILE (University of Auckland)</vt:lpstr>
      <vt:lpstr>GRADUATE PROFILE (University of Auckland)</vt:lpstr>
      <vt:lpstr>Griffith University aims to prepare its graduates to be leaders in their fields by being:- </vt:lpstr>
      <vt:lpstr>Graduate Profile: Sept.’12 Workshop, HELP</vt:lpstr>
      <vt:lpstr>Graduate Profile: BAETE  (Board of Accreditation for Engineering &amp; Technical Education)</vt:lpstr>
      <vt:lpstr>BAETE Graduate Attributes Profile</vt:lpstr>
      <vt:lpstr>BAETE Graduate Attributes Profile</vt:lpstr>
      <vt:lpstr>Graduate Profile: Education Commission, 1974 &amp; ’88</vt:lpstr>
      <vt:lpstr>Slide 25</vt:lpstr>
      <vt:lpstr>Slide 26</vt:lpstr>
      <vt:lpstr>Slide 27</vt:lpstr>
      <vt:lpstr>GRADUATE PROFILE  (UGC, Oct. 2012)</vt:lpstr>
      <vt:lpstr>Mapping Graduate Attributes to  Course Level LOs in the Course Profile System</vt:lpstr>
      <vt:lpstr>Mapping Graduate Attributes for a Program</vt:lpstr>
      <vt:lpstr>Graduate Profile: Generic Skills</vt:lpstr>
      <vt:lpstr>Graduate Profile: Generic Skills</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Profile</dc:title>
  <dc:creator>Prof. Dr.Mozahar Ali</dc:creator>
  <cp:lastModifiedBy>ASUS</cp:lastModifiedBy>
  <cp:revision>290</cp:revision>
  <dcterms:created xsi:type="dcterms:W3CDTF">2012-06-05T16:06:54Z</dcterms:created>
  <dcterms:modified xsi:type="dcterms:W3CDTF">2016-04-25T17:55:11Z</dcterms:modified>
</cp:coreProperties>
</file>