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371" r:id="rId3"/>
    <p:sldId id="315" r:id="rId4"/>
    <p:sldId id="288" r:id="rId5"/>
    <p:sldId id="298" r:id="rId6"/>
    <p:sldId id="330" r:id="rId7"/>
    <p:sldId id="287" r:id="rId8"/>
    <p:sldId id="257" r:id="rId9"/>
    <p:sldId id="293" r:id="rId10"/>
    <p:sldId id="290" r:id="rId11"/>
    <p:sldId id="268" r:id="rId12"/>
    <p:sldId id="369" r:id="rId13"/>
    <p:sldId id="367" r:id="rId14"/>
    <p:sldId id="449" r:id="rId15"/>
    <p:sldId id="311" r:id="rId16"/>
    <p:sldId id="299" r:id="rId17"/>
    <p:sldId id="302" r:id="rId18"/>
    <p:sldId id="304" r:id="rId19"/>
    <p:sldId id="303" r:id="rId20"/>
    <p:sldId id="305" r:id="rId21"/>
    <p:sldId id="306" r:id="rId22"/>
    <p:sldId id="307" r:id="rId23"/>
    <p:sldId id="328" r:id="rId24"/>
    <p:sldId id="380" r:id="rId25"/>
    <p:sldId id="379" r:id="rId26"/>
    <p:sldId id="382" r:id="rId27"/>
    <p:sldId id="392" r:id="rId28"/>
    <p:sldId id="393" r:id="rId29"/>
    <p:sldId id="395" r:id="rId30"/>
    <p:sldId id="396" r:id="rId31"/>
    <p:sldId id="383" r:id="rId32"/>
    <p:sldId id="397" r:id="rId33"/>
    <p:sldId id="384" r:id="rId34"/>
    <p:sldId id="436" r:id="rId35"/>
    <p:sldId id="437" r:id="rId36"/>
    <p:sldId id="438" r:id="rId37"/>
    <p:sldId id="385" r:id="rId38"/>
    <p:sldId id="439" r:id="rId39"/>
    <p:sldId id="386" r:id="rId40"/>
    <p:sldId id="440" r:id="rId41"/>
    <p:sldId id="441" r:id="rId42"/>
    <p:sldId id="442" r:id="rId43"/>
    <p:sldId id="387" r:id="rId44"/>
    <p:sldId id="443" r:id="rId45"/>
    <p:sldId id="444" r:id="rId46"/>
    <p:sldId id="445" r:id="rId47"/>
    <p:sldId id="388" r:id="rId48"/>
    <p:sldId id="432" r:id="rId49"/>
    <p:sldId id="433" r:id="rId50"/>
    <p:sldId id="434" r:id="rId51"/>
    <p:sldId id="435" r:id="rId52"/>
    <p:sldId id="415" r:id="rId53"/>
    <p:sldId id="389" r:id="rId54"/>
    <p:sldId id="431" r:id="rId55"/>
    <p:sldId id="390" r:id="rId56"/>
    <p:sldId id="391" r:id="rId57"/>
    <p:sldId id="413" r:id="rId58"/>
    <p:sldId id="448" r:id="rId59"/>
    <p:sldId id="447" r:id="rId60"/>
    <p:sldId id="416" r:id="rId61"/>
    <p:sldId id="417" r:id="rId62"/>
    <p:sldId id="418" r:id="rId63"/>
    <p:sldId id="419" r:id="rId64"/>
    <p:sldId id="420" r:id="rId65"/>
    <p:sldId id="421" r:id="rId66"/>
    <p:sldId id="422" r:id="rId67"/>
    <p:sldId id="423" r:id="rId68"/>
    <p:sldId id="424" r:id="rId69"/>
    <p:sldId id="425" r:id="rId70"/>
    <p:sldId id="426" r:id="rId71"/>
    <p:sldId id="427" r:id="rId72"/>
    <p:sldId id="428" r:id="rId73"/>
    <p:sldId id="429" r:id="rId74"/>
    <p:sldId id="430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00CC"/>
    <a:srgbClr val="CC0099"/>
    <a:srgbClr val="0000CC"/>
    <a:srgbClr val="CC00FF"/>
    <a:srgbClr val="660033"/>
    <a:srgbClr val="6600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6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3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5E372-856F-4005-90BB-5427CD5C18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D09622-E812-497B-9CFC-376604E28948}">
      <dgm:prSet custT="1"/>
      <dgm:spPr/>
      <dgm:t>
        <a:bodyPr/>
        <a:lstStyle/>
        <a:p>
          <a:pPr algn="ctr" rtl="0"/>
          <a:r>
            <a:rPr lang="en-US" sz="3200" b="1" dirty="0" smtClean="0"/>
            <a:t>Ministry of</a:t>
          </a:r>
          <a:br>
            <a:rPr lang="en-US" sz="3200" b="1" dirty="0" smtClean="0"/>
          </a:br>
          <a:r>
            <a:rPr lang="en-US" sz="3200" b="1" dirty="0" smtClean="0"/>
            <a:t>Education</a:t>
          </a:r>
          <a:endParaRPr lang="en-US" sz="3200" b="1" dirty="0"/>
        </a:p>
      </dgm:t>
    </dgm:pt>
    <dgm:pt modelId="{F1D8FF51-E85D-4055-BD3C-EE280CF8AEEB}" type="parTrans" cxnId="{85D97DC9-488B-42DC-8A08-8C9E0D03B1A0}">
      <dgm:prSet/>
      <dgm:spPr/>
      <dgm:t>
        <a:bodyPr/>
        <a:lstStyle/>
        <a:p>
          <a:endParaRPr lang="en-US"/>
        </a:p>
      </dgm:t>
    </dgm:pt>
    <dgm:pt modelId="{6C3B57DA-745E-453A-934D-FC8EA79600F0}" type="sibTrans" cxnId="{85D97DC9-488B-42DC-8A08-8C9E0D03B1A0}">
      <dgm:prSet/>
      <dgm:spPr/>
      <dgm:t>
        <a:bodyPr/>
        <a:lstStyle/>
        <a:p>
          <a:endParaRPr lang="en-US"/>
        </a:p>
      </dgm:t>
    </dgm:pt>
    <dgm:pt modelId="{2E0DFEA8-C063-44DA-8D32-0D75FB961B6C}" type="pres">
      <dgm:prSet presAssocID="{3945E372-856F-4005-90BB-5427CD5C18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464B48-A61D-4B6C-BB85-B050F4E10CA9}" type="pres">
      <dgm:prSet presAssocID="{D2D09622-E812-497B-9CFC-376604E289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3297E-7589-4073-88BE-38B6E868D2D8}" type="presOf" srcId="{D2D09622-E812-497B-9CFC-376604E28948}" destId="{4D464B48-A61D-4B6C-BB85-B050F4E10CA9}" srcOrd="0" destOrd="0" presId="urn:microsoft.com/office/officeart/2005/8/layout/vList2"/>
    <dgm:cxn modelId="{85D97DC9-488B-42DC-8A08-8C9E0D03B1A0}" srcId="{3945E372-856F-4005-90BB-5427CD5C1828}" destId="{D2D09622-E812-497B-9CFC-376604E28948}" srcOrd="0" destOrd="0" parTransId="{F1D8FF51-E85D-4055-BD3C-EE280CF8AEEB}" sibTransId="{6C3B57DA-745E-453A-934D-FC8EA79600F0}"/>
    <dgm:cxn modelId="{7CBD342D-D890-41BB-B37D-BFE450C3F437}" type="presOf" srcId="{3945E372-856F-4005-90BB-5427CD5C1828}" destId="{2E0DFEA8-C063-44DA-8D32-0D75FB961B6C}" srcOrd="0" destOrd="0" presId="urn:microsoft.com/office/officeart/2005/8/layout/vList2"/>
    <dgm:cxn modelId="{4024C439-548F-4CE0-8C0F-7A7D881FA5EE}" type="presParOf" srcId="{2E0DFEA8-C063-44DA-8D32-0D75FB961B6C}" destId="{4D464B48-A61D-4B6C-BB85-B050F4E10CA9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D586B-C938-4CD7-A94D-DA1E577B29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DC8F27-1513-456F-B756-A0730C3B5449}">
      <dgm:prSet custT="1"/>
      <dgm:spPr/>
      <dgm:t>
        <a:bodyPr/>
        <a:lstStyle/>
        <a:p>
          <a:pPr rtl="0"/>
          <a:r>
            <a:rPr lang="en-US" sz="3600" b="1" dirty="0" smtClean="0"/>
            <a:t>U G C</a:t>
          </a:r>
          <a:endParaRPr lang="en-US" sz="3600" b="1" dirty="0"/>
        </a:p>
      </dgm:t>
    </dgm:pt>
    <dgm:pt modelId="{05D5C649-97AD-47CC-983C-497A660D74D3}" type="parTrans" cxnId="{62FCA895-2988-4CC1-A8E7-940A93965F18}">
      <dgm:prSet/>
      <dgm:spPr/>
      <dgm:t>
        <a:bodyPr/>
        <a:lstStyle/>
        <a:p>
          <a:endParaRPr lang="en-US"/>
        </a:p>
      </dgm:t>
    </dgm:pt>
    <dgm:pt modelId="{384553A9-6450-455F-AE75-5A0DDCB58E96}" type="sibTrans" cxnId="{62FCA895-2988-4CC1-A8E7-940A93965F18}">
      <dgm:prSet/>
      <dgm:spPr/>
      <dgm:t>
        <a:bodyPr/>
        <a:lstStyle/>
        <a:p>
          <a:endParaRPr lang="en-US"/>
        </a:p>
      </dgm:t>
    </dgm:pt>
    <dgm:pt modelId="{9DA2DCE4-2369-4673-B5CA-27C1B5B55659}" type="pres">
      <dgm:prSet presAssocID="{B3ED586B-C938-4CD7-A94D-DA1E577B29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CF187-2B5A-44DA-BA00-9A81FC84A522}" type="pres">
      <dgm:prSet presAssocID="{47DC8F27-1513-456F-B756-A0730C3B5449}" presName="parentText" presStyleLbl="node1" presStyleIdx="0" presStyleCnt="1" custLinFactX="11111" custLinFactNeighborX="100000" custLinFactNeighborY="-8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CA895-2988-4CC1-A8E7-940A93965F18}" srcId="{B3ED586B-C938-4CD7-A94D-DA1E577B293E}" destId="{47DC8F27-1513-456F-B756-A0730C3B5449}" srcOrd="0" destOrd="0" parTransId="{05D5C649-97AD-47CC-983C-497A660D74D3}" sibTransId="{384553A9-6450-455F-AE75-5A0DDCB58E96}"/>
    <dgm:cxn modelId="{3AF239F0-4FF8-4D5E-B9C6-5261E6134282}" type="presOf" srcId="{B3ED586B-C938-4CD7-A94D-DA1E577B293E}" destId="{9DA2DCE4-2369-4673-B5CA-27C1B5B55659}" srcOrd="0" destOrd="0" presId="urn:microsoft.com/office/officeart/2005/8/layout/vList2"/>
    <dgm:cxn modelId="{B8359E12-87B7-4D3A-A4A8-C2377E9774A7}" type="presOf" srcId="{47DC8F27-1513-456F-B756-A0730C3B5449}" destId="{303CF187-2B5A-44DA-BA00-9A81FC84A522}" srcOrd="0" destOrd="0" presId="urn:microsoft.com/office/officeart/2005/8/layout/vList2"/>
    <dgm:cxn modelId="{CBE72544-8EFC-41EB-8B7E-29F977C835D7}" type="presParOf" srcId="{9DA2DCE4-2369-4673-B5CA-27C1B5B55659}" destId="{303CF187-2B5A-44DA-BA00-9A81FC84A522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3DD6A5-D476-4B49-AAF1-FCAA4B1F7F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C5598A-2AC7-4C97-BDC1-D0E23613170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b="1" dirty="0" smtClean="0"/>
            <a:t>Accreditation Council </a:t>
          </a:r>
          <a:r>
            <a:rPr lang="en-US" b="1" dirty="0" smtClean="0">
              <a:solidFill>
                <a:srgbClr val="0000CC"/>
              </a:solidFill>
            </a:rPr>
            <a:t>(QAACB)</a:t>
          </a:r>
          <a:endParaRPr lang="en-US" b="1" dirty="0">
            <a:solidFill>
              <a:srgbClr val="0000CC"/>
            </a:solidFill>
          </a:endParaRPr>
        </a:p>
      </dgm:t>
    </dgm:pt>
    <dgm:pt modelId="{10340E39-0BA9-4689-92C4-3AE445685C09}" type="parTrans" cxnId="{84D42344-7632-4C66-8AD7-6BF16309D6D2}">
      <dgm:prSet/>
      <dgm:spPr/>
      <dgm:t>
        <a:bodyPr/>
        <a:lstStyle/>
        <a:p>
          <a:endParaRPr lang="en-US"/>
        </a:p>
      </dgm:t>
    </dgm:pt>
    <dgm:pt modelId="{81CF4FC1-FDD2-4B4E-A860-43EA5F6783E6}" type="sibTrans" cxnId="{84D42344-7632-4C66-8AD7-6BF16309D6D2}">
      <dgm:prSet/>
      <dgm:spPr/>
      <dgm:t>
        <a:bodyPr/>
        <a:lstStyle/>
        <a:p>
          <a:endParaRPr lang="en-US"/>
        </a:p>
      </dgm:t>
    </dgm:pt>
    <dgm:pt modelId="{FD212192-19AF-4B34-8D09-EC5F1D29B8C7}" type="pres">
      <dgm:prSet presAssocID="{613DD6A5-D476-4B49-AAF1-FCAA4B1F7F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DF942F-1BEC-442C-A084-B4600F982473}" type="pres">
      <dgm:prSet presAssocID="{D7C5598A-2AC7-4C97-BDC1-D0E236131703}" presName="parentText" presStyleLbl="node1" presStyleIdx="0" presStyleCnt="1" custLinFactNeighborX="6061" custLinFactNeighborY="-449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D42344-7632-4C66-8AD7-6BF16309D6D2}" srcId="{613DD6A5-D476-4B49-AAF1-FCAA4B1F7FB6}" destId="{D7C5598A-2AC7-4C97-BDC1-D0E236131703}" srcOrd="0" destOrd="0" parTransId="{10340E39-0BA9-4689-92C4-3AE445685C09}" sibTransId="{81CF4FC1-FDD2-4B4E-A860-43EA5F6783E6}"/>
    <dgm:cxn modelId="{4473A76B-6EFE-49C2-A5F1-1EB9E90BBB8C}" type="presOf" srcId="{D7C5598A-2AC7-4C97-BDC1-D0E236131703}" destId="{2DDF942F-1BEC-442C-A084-B4600F982473}" srcOrd="0" destOrd="0" presId="urn:microsoft.com/office/officeart/2005/8/layout/vList2"/>
    <dgm:cxn modelId="{7CBE8B03-BC80-4D25-80EC-4E7CD798FC5D}" type="presOf" srcId="{613DD6A5-D476-4B49-AAF1-FCAA4B1F7FB6}" destId="{FD212192-19AF-4B34-8D09-EC5F1D29B8C7}" srcOrd="0" destOrd="0" presId="urn:microsoft.com/office/officeart/2005/8/layout/vList2"/>
    <dgm:cxn modelId="{4EB74D76-F3BA-4342-8C05-718327BF6965}" type="presParOf" srcId="{FD212192-19AF-4B34-8D09-EC5F1D29B8C7}" destId="{2DDF942F-1BEC-442C-A084-B4600F982473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D4254-03D9-43E9-AED3-5543E03646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EE44AC-F684-46F2-9F71-2F0B718A48A4}">
      <dgm:prSet custT="1"/>
      <dgm:spPr/>
      <dgm:t>
        <a:bodyPr/>
        <a:lstStyle/>
        <a:p>
          <a:pPr rtl="0"/>
          <a:r>
            <a:rPr lang="en-US" sz="3200" b="1" dirty="0" smtClean="0"/>
            <a:t>University</a:t>
          </a:r>
          <a:endParaRPr lang="en-US" sz="3200" b="1" dirty="0"/>
        </a:p>
      </dgm:t>
    </dgm:pt>
    <dgm:pt modelId="{B296E519-2CD9-4F3E-B2B6-13F6D1E9E867}" type="parTrans" cxnId="{EE7D2D90-E454-4D42-9350-E6E89DFE8DFE}">
      <dgm:prSet/>
      <dgm:spPr/>
      <dgm:t>
        <a:bodyPr/>
        <a:lstStyle/>
        <a:p>
          <a:endParaRPr lang="en-US"/>
        </a:p>
      </dgm:t>
    </dgm:pt>
    <dgm:pt modelId="{AEDFC3F3-9143-4FEE-984D-8D3D13F4705E}" type="sibTrans" cxnId="{EE7D2D90-E454-4D42-9350-E6E89DFE8DFE}">
      <dgm:prSet/>
      <dgm:spPr/>
      <dgm:t>
        <a:bodyPr/>
        <a:lstStyle/>
        <a:p>
          <a:endParaRPr lang="en-US"/>
        </a:p>
      </dgm:t>
    </dgm:pt>
    <dgm:pt modelId="{387D4284-E338-4AE7-879F-02ED97EC9907}" type="pres">
      <dgm:prSet presAssocID="{5C9D4254-03D9-43E9-AED3-5543E03646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DE85E8-620A-411D-BDF8-6663C64D14EA}" type="pres">
      <dgm:prSet presAssocID="{B6EE44AC-F684-46F2-9F71-2F0B718A48A4}" presName="parentText" presStyleLbl="node1" presStyleIdx="0" presStyleCnt="1" custLinFactY="-606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7D2D90-E454-4D42-9350-E6E89DFE8DFE}" srcId="{5C9D4254-03D9-43E9-AED3-5543E0364674}" destId="{B6EE44AC-F684-46F2-9F71-2F0B718A48A4}" srcOrd="0" destOrd="0" parTransId="{B296E519-2CD9-4F3E-B2B6-13F6D1E9E867}" sibTransId="{AEDFC3F3-9143-4FEE-984D-8D3D13F4705E}"/>
    <dgm:cxn modelId="{0222E604-2B29-427E-8966-1B276F71175D}" type="presOf" srcId="{5C9D4254-03D9-43E9-AED3-5543E0364674}" destId="{387D4284-E338-4AE7-879F-02ED97EC9907}" srcOrd="0" destOrd="0" presId="urn:microsoft.com/office/officeart/2005/8/layout/vList2"/>
    <dgm:cxn modelId="{E3D1FD40-4B72-4159-9AFF-FD1CD5307A10}" type="presOf" srcId="{B6EE44AC-F684-46F2-9F71-2F0B718A48A4}" destId="{B6DE85E8-620A-411D-BDF8-6663C64D14EA}" srcOrd="0" destOrd="0" presId="urn:microsoft.com/office/officeart/2005/8/layout/vList2"/>
    <dgm:cxn modelId="{1AE5D0A4-B3D4-4FEA-A26D-8CEC19299A29}" type="presParOf" srcId="{387D4284-E338-4AE7-879F-02ED97EC9907}" destId="{B6DE85E8-620A-411D-BDF8-6663C64D14EA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28E0A7-56B7-4528-9031-B6976DB118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F48FF-F10D-48D1-B778-455E9A638A6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sz="2800" b="1" dirty="0" smtClean="0"/>
            <a:t>(QAU) Quality Assurance Unit</a:t>
          </a:r>
          <a:endParaRPr lang="en-US" sz="2300" b="1" dirty="0"/>
        </a:p>
      </dgm:t>
    </dgm:pt>
    <dgm:pt modelId="{585F6617-2800-43E8-A4FA-4D2861FCC593}" type="parTrans" cxnId="{895185BE-2144-49B7-8A87-F6A560768A68}">
      <dgm:prSet/>
      <dgm:spPr/>
      <dgm:t>
        <a:bodyPr/>
        <a:lstStyle/>
        <a:p>
          <a:endParaRPr lang="en-US"/>
        </a:p>
      </dgm:t>
    </dgm:pt>
    <dgm:pt modelId="{64E1FAA2-04DA-4F3F-A602-986C79CA8DF9}" type="sibTrans" cxnId="{895185BE-2144-49B7-8A87-F6A560768A68}">
      <dgm:prSet/>
      <dgm:spPr/>
      <dgm:t>
        <a:bodyPr/>
        <a:lstStyle/>
        <a:p>
          <a:endParaRPr lang="en-US"/>
        </a:p>
      </dgm:t>
    </dgm:pt>
    <dgm:pt modelId="{83716F6A-65BF-4B54-A4E4-56C9F0B8010E}" type="pres">
      <dgm:prSet presAssocID="{F228E0A7-56B7-4528-9031-B6976DB118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06460C-1DB6-40A8-8E87-BA411E8C4850}" type="pres">
      <dgm:prSet presAssocID="{993F48FF-F10D-48D1-B778-455E9A638A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AA50E2-6450-4499-8EBF-C0222CCE6B1F}" type="presOf" srcId="{993F48FF-F10D-48D1-B778-455E9A638A63}" destId="{0B06460C-1DB6-40A8-8E87-BA411E8C4850}" srcOrd="0" destOrd="0" presId="urn:microsoft.com/office/officeart/2005/8/layout/vList2"/>
    <dgm:cxn modelId="{88BD7897-6A4A-4E38-85FB-BF57E8730C09}" type="presOf" srcId="{F228E0A7-56B7-4528-9031-B6976DB118B0}" destId="{83716F6A-65BF-4B54-A4E4-56C9F0B8010E}" srcOrd="0" destOrd="0" presId="urn:microsoft.com/office/officeart/2005/8/layout/vList2"/>
    <dgm:cxn modelId="{895185BE-2144-49B7-8A87-F6A560768A68}" srcId="{F228E0A7-56B7-4528-9031-B6976DB118B0}" destId="{993F48FF-F10D-48D1-B778-455E9A638A63}" srcOrd="0" destOrd="0" parTransId="{585F6617-2800-43E8-A4FA-4D2861FCC593}" sibTransId="{64E1FAA2-04DA-4F3F-A602-986C79CA8DF9}"/>
    <dgm:cxn modelId="{66758B25-91E0-495E-8E38-56D632CD27A5}" type="presParOf" srcId="{83716F6A-65BF-4B54-A4E4-56C9F0B8010E}" destId="{0B06460C-1DB6-40A8-8E87-BA411E8C4850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E5E780-09BB-492C-9E27-86A39A260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AD5C34-F8E1-4E59-86EB-E60CD2C65C0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sz="2400" b="1" dirty="0" smtClean="0">
              <a:latin typeface="Arial Narrow" pitchFamily="34" charset="0"/>
            </a:rPr>
            <a:t>SA Committee</a:t>
          </a:r>
          <a:endParaRPr lang="en-US" sz="2400" b="1" dirty="0">
            <a:latin typeface="Arial Narrow" pitchFamily="34" charset="0"/>
          </a:endParaRPr>
        </a:p>
      </dgm:t>
    </dgm:pt>
    <dgm:pt modelId="{C4FBFDB0-B15F-4B81-B6F4-C527F1689545}" type="parTrans" cxnId="{0E43CE72-8AD6-444C-9A7C-11E637A746EA}">
      <dgm:prSet/>
      <dgm:spPr/>
      <dgm:t>
        <a:bodyPr/>
        <a:lstStyle/>
        <a:p>
          <a:endParaRPr lang="en-US"/>
        </a:p>
      </dgm:t>
    </dgm:pt>
    <dgm:pt modelId="{CF061897-988B-4D29-B0D8-3F88FF70F4A4}" type="sibTrans" cxnId="{0E43CE72-8AD6-444C-9A7C-11E637A746EA}">
      <dgm:prSet/>
      <dgm:spPr/>
      <dgm:t>
        <a:bodyPr/>
        <a:lstStyle/>
        <a:p>
          <a:endParaRPr lang="en-US"/>
        </a:p>
      </dgm:t>
    </dgm:pt>
    <dgm:pt modelId="{DE8E19D7-9907-497F-8FBB-C31FA71602A4}" type="pres">
      <dgm:prSet presAssocID="{8BE5E780-09BB-492C-9E27-86A39A260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B14ECA-E1FF-4005-9766-1BE14C78C2FC}" type="pres">
      <dgm:prSet presAssocID="{B5AD5C34-F8E1-4E59-86EB-E60CD2C65C0F}" presName="parentText" presStyleLbl="node1" presStyleIdx="0" presStyleCnt="1" custScaleX="93750" custLinFactNeighborX="-487" custLinFactNeighborY="-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43CE72-8AD6-444C-9A7C-11E637A746EA}" srcId="{8BE5E780-09BB-492C-9E27-86A39A260512}" destId="{B5AD5C34-F8E1-4E59-86EB-E60CD2C65C0F}" srcOrd="0" destOrd="0" parTransId="{C4FBFDB0-B15F-4B81-B6F4-C527F1689545}" sibTransId="{CF061897-988B-4D29-B0D8-3F88FF70F4A4}"/>
    <dgm:cxn modelId="{CD3E9094-9DB3-4928-9017-4F12E43CA565}" type="presOf" srcId="{8BE5E780-09BB-492C-9E27-86A39A260512}" destId="{DE8E19D7-9907-497F-8FBB-C31FA71602A4}" srcOrd="0" destOrd="0" presId="urn:microsoft.com/office/officeart/2005/8/layout/vList2"/>
    <dgm:cxn modelId="{5D5022D3-65C4-4EF2-ABE5-2A37821F6B05}" type="presOf" srcId="{B5AD5C34-F8E1-4E59-86EB-E60CD2C65C0F}" destId="{91B14ECA-E1FF-4005-9766-1BE14C78C2FC}" srcOrd="0" destOrd="0" presId="urn:microsoft.com/office/officeart/2005/8/layout/vList2"/>
    <dgm:cxn modelId="{F0D11156-572C-44F6-BAC2-2FBBD33F525E}" type="presParOf" srcId="{DE8E19D7-9907-497F-8FBB-C31FA71602A4}" destId="{91B14ECA-E1FF-4005-9766-1BE14C78C2FC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C9F2C6-57ED-4EB1-9469-5334A2C9CEE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963BA4-F6F6-4386-A7C3-893D4A6B6DB4}">
      <dgm:prSet phldrT="[Text]" custT="1"/>
      <dgm:spPr/>
      <dgm:t>
        <a:bodyPr/>
        <a:lstStyle/>
        <a:p>
          <a:r>
            <a:rPr lang="en-US" sz="4000" b="1" dirty="0" smtClean="0">
              <a:solidFill>
                <a:srgbClr val="660033"/>
              </a:solidFill>
              <a:latin typeface="Agency FB" pitchFamily="34" charset="0"/>
            </a:rPr>
            <a:t>Accreditation</a:t>
          </a:r>
          <a:endParaRPr lang="en-US" sz="4000" b="1" dirty="0">
            <a:solidFill>
              <a:srgbClr val="660033"/>
            </a:solidFill>
            <a:latin typeface="Agency FB" pitchFamily="34" charset="0"/>
          </a:endParaRPr>
        </a:p>
      </dgm:t>
    </dgm:pt>
    <dgm:pt modelId="{35F578D7-15BE-43EE-BCC8-5A638F7B5030}" type="parTrans" cxnId="{A89CD15E-4DAE-4E22-95EB-9D8A705440DE}">
      <dgm:prSet/>
      <dgm:spPr/>
      <dgm:t>
        <a:bodyPr/>
        <a:lstStyle/>
        <a:p>
          <a:endParaRPr lang="en-US"/>
        </a:p>
      </dgm:t>
    </dgm:pt>
    <dgm:pt modelId="{12E7445B-B72E-4976-B64E-E19DCE3F02FE}" type="sibTrans" cxnId="{A89CD15E-4DAE-4E22-95EB-9D8A705440DE}">
      <dgm:prSet/>
      <dgm:spPr/>
      <dgm:t>
        <a:bodyPr/>
        <a:lstStyle/>
        <a:p>
          <a:endParaRPr lang="en-US"/>
        </a:p>
      </dgm:t>
    </dgm:pt>
    <dgm:pt modelId="{7FDBA468-4DA6-485C-A348-2D6A07155056}">
      <dgm:prSet phldrT="[Text]" custT="1"/>
      <dgm:spPr/>
      <dgm:t>
        <a:bodyPr/>
        <a:lstStyle/>
        <a:p>
          <a:r>
            <a:rPr lang="en-US" sz="2800" b="1" dirty="0" smtClean="0"/>
            <a:t>Quality</a:t>
          </a:r>
          <a:endParaRPr lang="en-US" sz="2800" b="1" dirty="0"/>
        </a:p>
      </dgm:t>
    </dgm:pt>
    <dgm:pt modelId="{DF07CE74-07FB-457D-9857-C7F70562498C}" type="parTrans" cxnId="{760A2ED0-B827-4A01-A0DA-89A1785A7256}">
      <dgm:prSet/>
      <dgm:spPr/>
      <dgm:t>
        <a:bodyPr/>
        <a:lstStyle/>
        <a:p>
          <a:endParaRPr lang="en-US"/>
        </a:p>
      </dgm:t>
    </dgm:pt>
    <dgm:pt modelId="{7CD2CEA4-EB5D-4284-A3E1-B9EC00FDE83B}" type="sibTrans" cxnId="{760A2ED0-B827-4A01-A0DA-89A1785A7256}">
      <dgm:prSet/>
      <dgm:spPr/>
      <dgm:t>
        <a:bodyPr/>
        <a:lstStyle/>
        <a:p>
          <a:endParaRPr lang="en-US"/>
        </a:p>
      </dgm:t>
    </dgm:pt>
    <dgm:pt modelId="{BB64F247-3676-48BB-BA2D-290FB3901DC8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660033"/>
              </a:solidFill>
            </a:rPr>
            <a:t>Self-Assessment</a:t>
          </a:r>
          <a:endParaRPr lang="en-US" sz="2400" b="1" dirty="0">
            <a:solidFill>
              <a:srgbClr val="660033"/>
            </a:solidFill>
          </a:endParaRPr>
        </a:p>
      </dgm:t>
    </dgm:pt>
    <dgm:pt modelId="{0CFBE18B-7587-4CC8-9848-DE2F51D46B3A}" type="parTrans" cxnId="{CB7AD4A6-8815-4A4E-BC9C-6AC097635EA1}">
      <dgm:prSet/>
      <dgm:spPr/>
      <dgm:t>
        <a:bodyPr/>
        <a:lstStyle/>
        <a:p>
          <a:endParaRPr lang="en-US"/>
        </a:p>
      </dgm:t>
    </dgm:pt>
    <dgm:pt modelId="{9CA99A6C-F941-4242-995B-E0064877B590}" type="sibTrans" cxnId="{CB7AD4A6-8815-4A4E-BC9C-6AC097635EA1}">
      <dgm:prSet/>
      <dgm:spPr/>
      <dgm:t>
        <a:bodyPr/>
        <a:lstStyle/>
        <a:p>
          <a:endParaRPr lang="en-US"/>
        </a:p>
      </dgm:t>
    </dgm:pt>
    <dgm:pt modelId="{B4918FEA-CF56-4B89-9E7B-CB65EC50042F}">
      <dgm:prSet phldrT="[Text]" custT="1"/>
      <dgm:spPr/>
      <dgm:t>
        <a:bodyPr/>
        <a:lstStyle/>
        <a:p>
          <a:r>
            <a:rPr lang="en-US" sz="2800" b="1" dirty="0" smtClean="0"/>
            <a:t>Quality</a:t>
          </a:r>
          <a:endParaRPr lang="en-US" sz="2800" b="1" dirty="0"/>
        </a:p>
      </dgm:t>
    </dgm:pt>
    <dgm:pt modelId="{394029C0-691A-4005-8A9B-305DCA2A63FE}" type="parTrans" cxnId="{97DFA4A1-42E4-4A19-BAB8-1FED46B93FAD}">
      <dgm:prSet/>
      <dgm:spPr/>
      <dgm:t>
        <a:bodyPr/>
        <a:lstStyle/>
        <a:p>
          <a:endParaRPr lang="en-US"/>
        </a:p>
      </dgm:t>
    </dgm:pt>
    <dgm:pt modelId="{4EBE8327-B365-4DFB-A94E-BBCB11F09BEE}" type="sibTrans" cxnId="{97DFA4A1-42E4-4A19-BAB8-1FED46B93FAD}">
      <dgm:prSet/>
      <dgm:spPr/>
      <dgm:t>
        <a:bodyPr/>
        <a:lstStyle/>
        <a:p>
          <a:endParaRPr lang="en-US"/>
        </a:p>
      </dgm:t>
    </dgm:pt>
    <dgm:pt modelId="{12A6CAF3-D102-4862-AFEC-50D6CFFE507D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660033"/>
              </a:solidFill>
            </a:rPr>
            <a:t>Self-Assessment</a:t>
          </a:r>
          <a:endParaRPr lang="en-US" sz="2400" b="1" dirty="0">
            <a:solidFill>
              <a:srgbClr val="660033"/>
            </a:solidFill>
          </a:endParaRPr>
        </a:p>
      </dgm:t>
    </dgm:pt>
    <dgm:pt modelId="{F0A33AB8-E49E-423C-B3F9-BE1C9FD7ACC0}" type="parTrans" cxnId="{3417DC06-0A2C-483E-B41F-B4691032E5AD}">
      <dgm:prSet/>
      <dgm:spPr/>
      <dgm:t>
        <a:bodyPr/>
        <a:lstStyle/>
        <a:p>
          <a:endParaRPr lang="en-US"/>
        </a:p>
      </dgm:t>
    </dgm:pt>
    <dgm:pt modelId="{4F49BAFE-903A-4F93-8849-78C688A5AF91}" type="sibTrans" cxnId="{3417DC06-0A2C-483E-B41F-B4691032E5AD}">
      <dgm:prSet/>
      <dgm:spPr/>
      <dgm:t>
        <a:bodyPr/>
        <a:lstStyle/>
        <a:p>
          <a:endParaRPr lang="en-US"/>
        </a:p>
      </dgm:t>
    </dgm:pt>
    <dgm:pt modelId="{618C8264-1ED2-427C-A168-F1805F07791D}" type="pres">
      <dgm:prSet presAssocID="{A1C9F2C6-57ED-4EB1-9469-5334A2C9CE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63608FB-114F-422F-98A7-F319C22D74A9}" type="pres">
      <dgm:prSet presAssocID="{A1C9F2C6-57ED-4EB1-9469-5334A2C9CEEC}" presName="pyramid" presStyleLbl="node1" presStyleIdx="0" presStyleCnt="1" custLinFactNeighborX="257"/>
      <dgm:spPr/>
    </dgm:pt>
    <dgm:pt modelId="{4608F5A0-E57D-4378-9B3B-9E95EF384925}" type="pres">
      <dgm:prSet presAssocID="{A1C9F2C6-57ED-4EB1-9469-5334A2C9CEEC}" presName="theList" presStyleCnt="0"/>
      <dgm:spPr/>
    </dgm:pt>
    <dgm:pt modelId="{EE85AB9E-85E7-4502-B474-2B960CB4C1DE}" type="pres">
      <dgm:prSet presAssocID="{2A963BA4-F6F6-4386-A7C3-893D4A6B6DB4}" presName="aNode" presStyleLbl="fgAcc1" presStyleIdx="0" presStyleCnt="5" custScaleX="95145" custScaleY="38160" custLinFactY="-29971" custLinFactNeighborX="-4574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F806E-AA9B-4766-8537-ACEE5A780AA8}" type="pres">
      <dgm:prSet presAssocID="{2A963BA4-F6F6-4386-A7C3-893D4A6B6DB4}" presName="aSpace" presStyleCnt="0"/>
      <dgm:spPr/>
    </dgm:pt>
    <dgm:pt modelId="{0D524B70-DD59-4A4B-8191-B9CBBBE77C5C}" type="pres">
      <dgm:prSet presAssocID="{7FDBA468-4DA6-485C-A348-2D6A07155056}" presName="aNode" presStyleLbl="fgAcc1" presStyleIdx="1" presStyleCnt="5" custScaleX="51664" custScaleY="22746" custLinFactY="82149" custLinFactNeighborX="2682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FA241-4E63-4CBC-9885-211E624590FC}" type="pres">
      <dgm:prSet presAssocID="{7FDBA468-4DA6-485C-A348-2D6A07155056}" presName="aSpace" presStyleCnt="0"/>
      <dgm:spPr/>
    </dgm:pt>
    <dgm:pt modelId="{DFC63250-D73A-4B95-B333-4373C011FB46}" type="pres">
      <dgm:prSet presAssocID="{BB64F247-3676-48BB-BA2D-290FB3901DC8}" presName="aNode" presStyleLbl="fgAcc1" presStyleIdx="2" presStyleCnt="5" custScaleX="75023" custScaleY="22960" custLinFactNeighborX="15096" custLinFactNeighborY="74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4B55B-67A3-4AA9-937D-55CB113A305D}" type="pres">
      <dgm:prSet presAssocID="{BB64F247-3676-48BB-BA2D-290FB3901DC8}" presName="aSpace" presStyleCnt="0"/>
      <dgm:spPr/>
    </dgm:pt>
    <dgm:pt modelId="{AA79E7D2-8406-4CB1-A2F7-B199D1CC8758}" type="pres">
      <dgm:prSet presAssocID="{B4918FEA-CF56-4B89-9E7B-CB65EC50042F}" presName="aNode" presStyleLbl="fgAcc1" presStyleIdx="3" presStyleCnt="5" custScaleX="51664" custScaleY="22746" custLinFactY="-63626" custLinFactNeighborX="-27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9011-3EC8-44F9-8322-E00C69FB65F8}" type="pres">
      <dgm:prSet presAssocID="{B4918FEA-CF56-4B89-9E7B-CB65EC50042F}" presName="aSpace" presStyleCnt="0"/>
      <dgm:spPr/>
    </dgm:pt>
    <dgm:pt modelId="{86DAC765-8EA5-4155-9679-DE9B5891BCA2}" type="pres">
      <dgm:prSet presAssocID="{12A6CAF3-D102-4862-AFEC-50D6CFFE507D}" presName="aNode" presStyleLbl="fgAcc1" presStyleIdx="4" presStyleCnt="5" custScaleX="80031" custScaleY="22960" custLinFactY="54675" custLinFactNeighborX="337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4501B-412E-43C4-9EB4-F1999B852E01}" type="pres">
      <dgm:prSet presAssocID="{12A6CAF3-D102-4862-AFEC-50D6CFFE507D}" presName="aSpace" presStyleCnt="0"/>
      <dgm:spPr/>
    </dgm:pt>
  </dgm:ptLst>
  <dgm:cxnLst>
    <dgm:cxn modelId="{3417DC06-0A2C-483E-B41F-B4691032E5AD}" srcId="{A1C9F2C6-57ED-4EB1-9469-5334A2C9CEEC}" destId="{12A6CAF3-D102-4862-AFEC-50D6CFFE507D}" srcOrd="4" destOrd="0" parTransId="{F0A33AB8-E49E-423C-B3F9-BE1C9FD7ACC0}" sibTransId="{4F49BAFE-903A-4F93-8849-78C688A5AF91}"/>
    <dgm:cxn modelId="{7EA73725-6C59-49DA-AF35-E622F87F5F97}" type="presOf" srcId="{A1C9F2C6-57ED-4EB1-9469-5334A2C9CEEC}" destId="{618C8264-1ED2-427C-A168-F1805F07791D}" srcOrd="0" destOrd="0" presId="urn:microsoft.com/office/officeart/2005/8/layout/pyramid2"/>
    <dgm:cxn modelId="{AD5D0629-C45A-4C7E-8904-B67E730701A2}" type="presOf" srcId="{7FDBA468-4DA6-485C-A348-2D6A07155056}" destId="{0D524B70-DD59-4A4B-8191-B9CBBBE77C5C}" srcOrd="0" destOrd="0" presId="urn:microsoft.com/office/officeart/2005/8/layout/pyramid2"/>
    <dgm:cxn modelId="{6C9C1092-9C6B-4536-BB13-893C819D6D4E}" type="presOf" srcId="{2A963BA4-F6F6-4386-A7C3-893D4A6B6DB4}" destId="{EE85AB9E-85E7-4502-B474-2B960CB4C1DE}" srcOrd="0" destOrd="0" presId="urn:microsoft.com/office/officeart/2005/8/layout/pyramid2"/>
    <dgm:cxn modelId="{D385C63F-BF95-4A32-9CFB-CB10C42A9BBA}" type="presOf" srcId="{B4918FEA-CF56-4B89-9E7B-CB65EC50042F}" destId="{AA79E7D2-8406-4CB1-A2F7-B199D1CC8758}" srcOrd="0" destOrd="0" presId="urn:microsoft.com/office/officeart/2005/8/layout/pyramid2"/>
    <dgm:cxn modelId="{3148C097-4775-4376-9AEB-0D412271859F}" type="presOf" srcId="{BB64F247-3676-48BB-BA2D-290FB3901DC8}" destId="{DFC63250-D73A-4B95-B333-4373C011FB46}" srcOrd="0" destOrd="0" presId="urn:microsoft.com/office/officeart/2005/8/layout/pyramid2"/>
    <dgm:cxn modelId="{760A2ED0-B827-4A01-A0DA-89A1785A7256}" srcId="{A1C9F2C6-57ED-4EB1-9469-5334A2C9CEEC}" destId="{7FDBA468-4DA6-485C-A348-2D6A07155056}" srcOrd="1" destOrd="0" parTransId="{DF07CE74-07FB-457D-9857-C7F70562498C}" sibTransId="{7CD2CEA4-EB5D-4284-A3E1-B9EC00FDE83B}"/>
    <dgm:cxn modelId="{A89CD15E-4DAE-4E22-95EB-9D8A705440DE}" srcId="{A1C9F2C6-57ED-4EB1-9469-5334A2C9CEEC}" destId="{2A963BA4-F6F6-4386-A7C3-893D4A6B6DB4}" srcOrd="0" destOrd="0" parTransId="{35F578D7-15BE-43EE-BCC8-5A638F7B5030}" sibTransId="{12E7445B-B72E-4976-B64E-E19DCE3F02FE}"/>
    <dgm:cxn modelId="{3F0076EF-B8CB-48F0-BE27-DBC0579A2F39}" type="presOf" srcId="{12A6CAF3-D102-4862-AFEC-50D6CFFE507D}" destId="{86DAC765-8EA5-4155-9679-DE9B5891BCA2}" srcOrd="0" destOrd="0" presId="urn:microsoft.com/office/officeart/2005/8/layout/pyramid2"/>
    <dgm:cxn modelId="{97DFA4A1-42E4-4A19-BAB8-1FED46B93FAD}" srcId="{A1C9F2C6-57ED-4EB1-9469-5334A2C9CEEC}" destId="{B4918FEA-CF56-4B89-9E7B-CB65EC50042F}" srcOrd="3" destOrd="0" parTransId="{394029C0-691A-4005-8A9B-305DCA2A63FE}" sibTransId="{4EBE8327-B365-4DFB-A94E-BBCB11F09BEE}"/>
    <dgm:cxn modelId="{CB7AD4A6-8815-4A4E-BC9C-6AC097635EA1}" srcId="{A1C9F2C6-57ED-4EB1-9469-5334A2C9CEEC}" destId="{BB64F247-3676-48BB-BA2D-290FB3901DC8}" srcOrd="2" destOrd="0" parTransId="{0CFBE18B-7587-4CC8-9848-DE2F51D46B3A}" sibTransId="{9CA99A6C-F941-4242-995B-E0064877B590}"/>
    <dgm:cxn modelId="{BFFBBCC2-77B7-4820-A2AB-7AC0FC540A12}" type="presParOf" srcId="{618C8264-1ED2-427C-A168-F1805F07791D}" destId="{463608FB-114F-422F-98A7-F319C22D74A9}" srcOrd="0" destOrd="0" presId="urn:microsoft.com/office/officeart/2005/8/layout/pyramid2"/>
    <dgm:cxn modelId="{97F1160C-E627-46AA-9908-B34EA4B7EC94}" type="presParOf" srcId="{618C8264-1ED2-427C-A168-F1805F07791D}" destId="{4608F5A0-E57D-4378-9B3B-9E95EF384925}" srcOrd="1" destOrd="0" presId="urn:microsoft.com/office/officeart/2005/8/layout/pyramid2"/>
    <dgm:cxn modelId="{8B736E5F-07F2-44F2-B13A-8D8376DE5BE0}" type="presParOf" srcId="{4608F5A0-E57D-4378-9B3B-9E95EF384925}" destId="{EE85AB9E-85E7-4502-B474-2B960CB4C1DE}" srcOrd="0" destOrd="0" presId="urn:microsoft.com/office/officeart/2005/8/layout/pyramid2"/>
    <dgm:cxn modelId="{363E913A-1F7F-4DA9-B5BF-240A01C42128}" type="presParOf" srcId="{4608F5A0-E57D-4378-9B3B-9E95EF384925}" destId="{30DF806E-AA9B-4766-8537-ACEE5A780AA8}" srcOrd="1" destOrd="0" presId="urn:microsoft.com/office/officeart/2005/8/layout/pyramid2"/>
    <dgm:cxn modelId="{9109CC55-1A62-4901-94E7-3B143903A866}" type="presParOf" srcId="{4608F5A0-E57D-4378-9B3B-9E95EF384925}" destId="{0D524B70-DD59-4A4B-8191-B9CBBBE77C5C}" srcOrd="2" destOrd="0" presId="urn:microsoft.com/office/officeart/2005/8/layout/pyramid2"/>
    <dgm:cxn modelId="{4020CF24-738A-49D3-A024-EC85234097F4}" type="presParOf" srcId="{4608F5A0-E57D-4378-9B3B-9E95EF384925}" destId="{8E4FA241-4E63-4CBC-9885-211E624590FC}" srcOrd="3" destOrd="0" presId="urn:microsoft.com/office/officeart/2005/8/layout/pyramid2"/>
    <dgm:cxn modelId="{3418A547-8385-4F4C-8E33-F5778BA9B7E8}" type="presParOf" srcId="{4608F5A0-E57D-4378-9B3B-9E95EF384925}" destId="{DFC63250-D73A-4B95-B333-4373C011FB46}" srcOrd="4" destOrd="0" presId="urn:microsoft.com/office/officeart/2005/8/layout/pyramid2"/>
    <dgm:cxn modelId="{4A330DCB-851A-439C-801E-F435FAE09A70}" type="presParOf" srcId="{4608F5A0-E57D-4378-9B3B-9E95EF384925}" destId="{D664B55B-67A3-4AA9-937D-55CB113A305D}" srcOrd="5" destOrd="0" presId="urn:microsoft.com/office/officeart/2005/8/layout/pyramid2"/>
    <dgm:cxn modelId="{43F206B4-455C-4F6D-A0EB-62DB18CE28AF}" type="presParOf" srcId="{4608F5A0-E57D-4378-9B3B-9E95EF384925}" destId="{AA79E7D2-8406-4CB1-A2F7-B199D1CC8758}" srcOrd="6" destOrd="0" presId="urn:microsoft.com/office/officeart/2005/8/layout/pyramid2"/>
    <dgm:cxn modelId="{BE7B4144-9AD7-401B-9131-643B0DCC6D34}" type="presParOf" srcId="{4608F5A0-E57D-4378-9B3B-9E95EF384925}" destId="{A2009011-3EC8-44F9-8322-E00C69FB65F8}" srcOrd="7" destOrd="0" presId="urn:microsoft.com/office/officeart/2005/8/layout/pyramid2"/>
    <dgm:cxn modelId="{212D370E-50DB-4628-92A2-EF61857D0B10}" type="presParOf" srcId="{4608F5A0-E57D-4378-9B3B-9E95EF384925}" destId="{86DAC765-8EA5-4155-9679-DE9B5891BCA2}" srcOrd="8" destOrd="0" presId="urn:microsoft.com/office/officeart/2005/8/layout/pyramid2"/>
    <dgm:cxn modelId="{07D5F9FE-20BE-42A2-90FD-8276D186EB48}" type="presParOf" srcId="{4608F5A0-E57D-4378-9B3B-9E95EF384925}" destId="{CAE4501B-412E-43C4-9EB4-F1999B852E01}" srcOrd="9" destOrd="0" presId="urn:microsoft.com/office/officeart/2005/8/layout/pyramid2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E99DD5-D12D-433E-8794-9A62B9EBF28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FC01C8-30A6-4A61-B2C1-DFD676D005C4}">
      <dgm:prSet phldrT="[Text]" custT="1"/>
      <dgm:spPr/>
      <dgm:t>
        <a:bodyPr/>
        <a:lstStyle/>
        <a:p>
          <a:r>
            <a:rPr lang="en-GB" sz="2800" dirty="0" smtClean="0"/>
            <a:t>Preparation </a:t>
          </a:r>
          <a:br>
            <a:rPr lang="en-GB" sz="2800" dirty="0" smtClean="0"/>
          </a:br>
          <a:r>
            <a:rPr lang="en-GB" sz="2800" dirty="0" smtClean="0"/>
            <a:t>Phase</a:t>
          </a:r>
          <a:endParaRPr lang="en-US" sz="2800" dirty="0"/>
        </a:p>
      </dgm:t>
    </dgm:pt>
    <dgm:pt modelId="{8B767F8D-9282-4D41-BE35-393F9FE20C3B}" type="parTrans" cxnId="{ABDCD8AA-C41B-43A4-BDD1-461E12D93841}">
      <dgm:prSet/>
      <dgm:spPr/>
      <dgm:t>
        <a:bodyPr/>
        <a:lstStyle/>
        <a:p>
          <a:endParaRPr lang="en-US"/>
        </a:p>
      </dgm:t>
    </dgm:pt>
    <dgm:pt modelId="{65E43F43-93F8-48BA-ABB5-F1D01A56FAA8}" type="sibTrans" cxnId="{ABDCD8AA-C41B-43A4-BDD1-461E12D93841}">
      <dgm:prSet/>
      <dgm:spPr/>
      <dgm:t>
        <a:bodyPr/>
        <a:lstStyle/>
        <a:p>
          <a:endParaRPr lang="en-US"/>
        </a:p>
      </dgm:t>
    </dgm:pt>
    <dgm:pt modelId="{DF5B1C12-7B90-4851-8ABE-1CBBAAAB5D38}">
      <dgm:prSet custT="1"/>
      <dgm:spPr/>
      <dgm:t>
        <a:bodyPr/>
        <a:lstStyle/>
        <a:p>
          <a:r>
            <a:rPr lang="en-GB" sz="2400" dirty="0" smtClean="0"/>
            <a:t>Implementation Phase  </a:t>
          </a:r>
          <a:endParaRPr lang="en-US" sz="2400" dirty="0"/>
        </a:p>
      </dgm:t>
    </dgm:pt>
    <dgm:pt modelId="{D34FE7F2-5AE4-4F7E-ADE2-5AC8AD49E1FF}" type="parTrans" cxnId="{732FE2F5-8A51-4482-AC55-BD9EF6AE051B}">
      <dgm:prSet/>
      <dgm:spPr/>
      <dgm:t>
        <a:bodyPr/>
        <a:lstStyle/>
        <a:p>
          <a:endParaRPr lang="en-US"/>
        </a:p>
      </dgm:t>
    </dgm:pt>
    <dgm:pt modelId="{C2DA9A96-F7E9-4BE9-8485-A6E97878DC56}" type="sibTrans" cxnId="{732FE2F5-8A51-4482-AC55-BD9EF6AE051B}">
      <dgm:prSet/>
      <dgm:spPr/>
      <dgm:t>
        <a:bodyPr/>
        <a:lstStyle/>
        <a:p>
          <a:endParaRPr lang="en-US"/>
        </a:p>
      </dgm:t>
    </dgm:pt>
    <dgm:pt modelId="{D89CD8A5-133B-4994-A6B7-BFF70E388A9D}">
      <dgm:prSet custT="1"/>
      <dgm:spPr/>
      <dgm:t>
        <a:bodyPr/>
        <a:lstStyle/>
        <a:p>
          <a:r>
            <a:rPr lang="en-GB" sz="2400" dirty="0" smtClean="0"/>
            <a:t>Final SA</a:t>
          </a:r>
          <a:br>
            <a:rPr lang="en-GB" sz="2400" dirty="0" smtClean="0"/>
          </a:br>
          <a:r>
            <a:rPr lang="en-GB" sz="2400" dirty="0" smtClean="0"/>
            <a:t> Report</a:t>
          </a:r>
          <a:endParaRPr lang="en-US" sz="2400" dirty="0"/>
        </a:p>
      </dgm:t>
    </dgm:pt>
    <dgm:pt modelId="{A123F681-3F9A-4BF8-83BA-F0A41089DD28}" type="parTrans" cxnId="{D4FB91A1-778D-4879-B1CF-AD69F42D773E}">
      <dgm:prSet/>
      <dgm:spPr/>
      <dgm:t>
        <a:bodyPr/>
        <a:lstStyle/>
        <a:p>
          <a:endParaRPr lang="en-US"/>
        </a:p>
      </dgm:t>
    </dgm:pt>
    <dgm:pt modelId="{B6137760-D03E-4398-993D-F003633647D5}" type="sibTrans" cxnId="{D4FB91A1-778D-4879-B1CF-AD69F42D773E}">
      <dgm:prSet/>
      <dgm:spPr/>
      <dgm:t>
        <a:bodyPr/>
        <a:lstStyle/>
        <a:p>
          <a:endParaRPr lang="en-US"/>
        </a:p>
      </dgm:t>
    </dgm:pt>
    <dgm:pt modelId="{FF4820C5-BAA5-48C2-B69F-BFC4B1360CAF}">
      <dgm:prSet custT="1"/>
      <dgm:spPr/>
      <dgm:t>
        <a:bodyPr/>
        <a:lstStyle/>
        <a:p>
          <a:r>
            <a:rPr lang="en-GB" sz="2400" dirty="0" smtClean="0"/>
            <a:t>Orientations for Change Management</a:t>
          </a:r>
          <a:endParaRPr lang="en-US" sz="2400" dirty="0"/>
        </a:p>
      </dgm:t>
    </dgm:pt>
    <dgm:pt modelId="{4E043CDD-2504-4ECA-BF76-E99DE24FF685}" type="parTrans" cxnId="{D7562B39-9C99-4CCA-99A6-3E8A10E33337}">
      <dgm:prSet/>
      <dgm:spPr/>
      <dgm:t>
        <a:bodyPr/>
        <a:lstStyle/>
        <a:p>
          <a:endParaRPr lang="en-US"/>
        </a:p>
      </dgm:t>
    </dgm:pt>
    <dgm:pt modelId="{14E5896A-B3CB-407D-A988-20F6FDBAF118}" type="sibTrans" cxnId="{D7562B39-9C99-4CCA-99A6-3E8A10E33337}">
      <dgm:prSet/>
      <dgm:spPr/>
      <dgm:t>
        <a:bodyPr/>
        <a:lstStyle/>
        <a:p>
          <a:endParaRPr lang="en-US"/>
        </a:p>
      </dgm:t>
    </dgm:pt>
    <dgm:pt modelId="{ED6F16BF-924D-44A7-8530-569150DD0D1C}">
      <dgm:prSet/>
      <dgm:spPr/>
      <dgm:t>
        <a:bodyPr/>
        <a:lstStyle/>
        <a:p>
          <a:r>
            <a:rPr lang="en-GB" dirty="0" smtClean="0"/>
            <a:t>External </a:t>
          </a:r>
          <a:br>
            <a:rPr lang="en-GB" dirty="0" smtClean="0"/>
          </a:br>
          <a:r>
            <a:rPr lang="en-GB" dirty="0" smtClean="0"/>
            <a:t>Validation </a:t>
          </a:r>
          <a:br>
            <a:rPr lang="en-GB" dirty="0" smtClean="0"/>
          </a:br>
          <a:r>
            <a:rPr lang="en-GB" dirty="0" smtClean="0"/>
            <a:t>Phase</a:t>
          </a:r>
          <a:endParaRPr lang="en-US" dirty="0"/>
        </a:p>
      </dgm:t>
    </dgm:pt>
    <dgm:pt modelId="{5FB54A24-F2C1-4F7B-A16C-7EA83935F822}" type="parTrans" cxnId="{795D0756-9509-40B6-80AF-224C60A69CD5}">
      <dgm:prSet/>
      <dgm:spPr/>
      <dgm:t>
        <a:bodyPr/>
        <a:lstStyle/>
        <a:p>
          <a:endParaRPr lang="en-US"/>
        </a:p>
      </dgm:t>
    </dgm:pt>
    <dgm:pt modelId="{C0E18406-47BF-4159-8A70-45D80A279507}" type="sibTrans" cxnId="{795D0756-9509-40B6-80AF-224C60A69CD5}">
      <dgm:prSet/>
      <dgm:spPr/>
      <dgm:t>
        <a:bodyPr/>
        <a:lstStyle/>
        <a:p>
          <a:endParaRPr lang="en-US"/>
        </a:p>
      </dgm:t>
    </dgm:pt>
    <dgm:pt modelId="{CA4230C0-0097-4A1C-BB87-4E6107DF9F9D}" type="pres">
      <dgm:prSet presAssocID="{27E99DD5-D12D-433E-8794-9A62B9EBF2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3A093C-3672-40A0-9752-38953C5529BA}" type="pres">
      <dgm:prSet presAssocID="{27E99DD5-D12D-433E-8794-9A62B9EBF287}" presName="cycle" presStyleCnt="0"/>
      <dgm:spPr/>
    </dgm:pt>
    <dgm:pt modelId="{6A6C4FE8-B01C-45BF-9737-F0C3AF9C297B}" type="pres">
      <dgm:prSet presAssocID="{74FC01C8-30A6-4A61-B2C1-DFD676D005C4}" presName="nodeFirstNode" presStyleLbl="node1" presStyleIdx="0" presStyleCnt="5" custScaleX="98313" custScaleY="87642" custRadScaleRad="101369" custRadScaleInc="-5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C281F-877B-4C03-B847-0DECE260BC81}" type="pres">
      <dgm:prSet presAssocID="{65E43F43-93F8-48BA-ABB5-F1D01A56FAA8}" presName="sibTransFirstNode" presStyleLbl="bgShp" presStyleIdx="0" presStyleCnt="1" custScaleX="110439" custLinFactNeighborX="1980" custLinFactNeighborY="1594"/>
      <dgm:spPr/>
      <dgm:t>
        <a:bodyPr/>
        <a:lstStyle/>
        <a:p>
          <a:endParaRPr lang="en-US"/>
        </a:p>
      </dgm:t>
    </dgm:pt>
    <dgm:pt modelId="{EE467B72-5047-4F91-B574-4D46463D1585}" type="pres">
      <dgm:prSet presAssocID="{DF5B1C12-7B90-4851-8ABE-1CBBAAAB5D38}" presName="nodeFollowingNodes" presStyleLbl="node1" presStyleIdx="1" presStyleCnt="5" custScaleX="107607" custScaleY="95916" custRadScaleRad="142311" custRadScaleInc="17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58552-8B83-457F-B61B-16EDBF3F8C6A}" type="pres">
      <dgm:prSet presAssocID="{ED6F16BF-924D-44A7-8530-569150DD0D1C}" presName="nodeFollowingNodes" presStyleLbl="node1" presStyleIdx="2" presStyleCnt="5" custScaleX="88467" custScaleY="113574" custRadScaleRad="140293" custRadScaleInc="3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34B89-9EBF-4D4C-B753-D04860E8E1C2}" type="pres">
      <dgm:prSet presAssocID="{D89CD8A5-133B-4994-A6B7-BFF70E388A9D}" presName="nodeFollowingNodes" presStyleLbl="node1" presStyleIdx="3" presStyleCnt="5" custScaleX="82734" custScaleY="79001" custRadScaleRad="118987" custRadScaleInc="11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BAE63-F2B9-42AB-AA03-8E9B4EC853CA}" type="pres">
      <dgm:prSet presAssocID="{FF4820C5-BAA5-48C2-B69F-BFC4B1360CAF}" presName="nodeFollowingNodes" presStyleLbl="node1" presStyleIdx="4" presStyleCnt="5" custScaleX="91651" custScaleY="110227" custRadScaleRad="135349" custRadScaleInc="-11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FB91A1-778D-4879-B1CF-AD69F42D773E}" srcId="{27E99DD5-D12D-433E-8794-9A62B9EBF287}" destId="{D89CD8A5-133B-4994-A6B7-BFF70E388A9D}" srcOrd="3" destOrd="0" parTransId="{A123F681-3F9A-4BF8-83BA-F0A41089DD28}" sibTransId="{B6137760-D03E-4398-993D-F003633647D5}"/>
    <dgm:cxn modelId="{6789D3B8-61FD-43B6-8159-17C15666B59A}" type="presOf" srcId="{74FC01C8-30A6-4A61-B2C1-DFD676D005C4}" destId="{6A6C4FE8-B01C-45BF-9737-F0C3AF9C297B}" srcOrd="0" destOrd="0" presId="urn:microsoft.com/office/officeart/2005/8/layout/cycle3"/>
    <dgm:cxn modelId="{795D0756-9509-40B6-80AF-224C60A69CD5}" srcId="{27E99DD5-D12D-433E-8794-9A62B9EBF287}" destId="{ED6F16BF-924D-44A7-8530-569150DD0D1C}" srcOrd="2" destOrd="0" parTransId="{5FB54A24-F2C1-4F7B-A16C-7EA83935F822}" sibTransId="{C0E18406-47BF-4159-8A70-45D80A279507}"/>
    <dgm:cxn modelId="{D7562B39-9C99-4CCA-99A6-3E8A10E33337}" srcId="{27E99DD5-D12D-433E-8794-9A62B9EBF287}" destId="{FF4820C5-BAA5-48C2-B69F-BFC4B1360CAF}" srcOrd="4" destOrd="0" parTransId="{4E043CDD-2504-4ECA-BF76-E99DE24FF685}" sibTransId="{14E5896A-B3CB-407D-A988-20F6FDBAF118}"/>
    <dgm:cxn modelId="{FE9ADEB2-77F7-4E21-B5CC-E4CAE1F8F02D}" type="presOf" srcId="{65E43F43-93F8-48BA-ABB5-F1D01A56FAA8}" destId="{184C281F-877B-4C03-B847-0DECE260BC81}" srcOrd="0" destOrd="0" presId="urn:microsoft.com/office/officeart/2005/8/layout/cycle3"/>
    <dgm:cxn modelId="{850CF40C-0164-4DCD-8A50-B745E5F208E9}" type="presOf" srcId="{DF5B1C12-7B90-4851-8ABE-1CBBAAAB5D38}" destId="{EE467B72-5047-4F91-B574-4D46463D1585}" srcOrd="0" destOrd="0" presId="urn:microsoft.com/office/officeart/2005/8/layout/cycle3"/>
    <dgm:cxn modelId="{C0A0E495-7B73-4A43-8C58-860E5C6FACCE}" type="presOf" srcId="{FF4820C5-BAA5-48C2-B69F-BFC4B1360CAF}" destId="{099BAE63-F2B9-42AB-AA03-8E9B4EC853CA}" srcOrd="0" destOrd="0" presId="urn:microsoft.com/office/officeart/2005/8/layout/cycle3"/>
    <dgm:cxn modelId="{ABDCD8AA-C41B-43A4-BDD1-461E12D93841}" srcId="{27E99DD5-D12D-433E-8794-9A62B9EBF287}" destId="{74FC01C8-30A6-4A61-B2C1-DFD676D005C4}" srcOrd="0" destOrd="0" parTransId="{8B767F8D-9282-4D41-BE35-393F9FE20C3B}" sibTransId="{65E43F43-93F8-48BA-ABB5-F1D01A56FAA8}"/>
    <dgm:cxn modelId="{732FE2F5-8A51-4482-AC55-BD9EF6AE051B}" srcId="{27E99DD5-D12D-433E-8794-9A62B9EBF287}" destId="{DF5B1C12-7B90-4851-8ABE-1CBBAAAB5D38}" srcOrd="1" destOrd="0" parTransId="{D34FE7F2-5AE4-4F7E-ADE2-5AC8AD49E1FF}" sibTransId="{C2DA9A96-F7E9-4BE9-8485-A6E97878DC56}"/>
    <dgm:cxn modelId="{8E1B78F4-26B5-4175-8600-EF07B51BEB74}" type="presOf" srcId="{ED6F16BF-924D-44A7-8530-569150DD0D1C}" destId="{20058552-8B83-457F-B61B-16EDBF3F8C6A}" srcOrd="0" destOrd="0" presId="urn:microsoft.com/office/officeart/2005/8/layout/cycle3"/>
    <dgm:cxn modelId="{13E2338E-5E8E-4791-A714-67CCDBF5C6F6}" type="presOf" srcId="{27E99DD5-D12D-433E-8794-9A62B9EBF287}" destId="{CA4230C0-0097-4A1C-BB87-4E6107DF9F9D}" srcOrd="0" destOrd="0" presId="urn:microsoft.com/office/officeart/2005/8/layout/cycle3"/>
    <dgm:cxn modelId="{A0BA357D-ABC8-4E6A-984D-BBE176FA8271}" type="presOf" srcId="{D89CD8A5-133B-4994-A6B7-BFF70E388A9D}" destId="{76034B89-9EBF-4D4C-B753-D04860E8E1C2}" srcOrd="0" destOrd="0" presId="urn:microsoft.com/office/officeart/2005/8/layout/cycle3"/>
    <dgm:cxn modelId="{E7DDD6A7-3041-4844-B3D6-D6487FDE7597}" type="presParOf" srcId="{CA4230C0-0097-4A1C-BB87-4E6107DF9F9D}" destId="{E13A093C-3672-40A0-9752-38953C5529BA}" srcOrd="0" destOrd="0" presId="urn:microsoft.com/office/officeart/2005/8/layout/cycle3"/>
    <dgm:cxn modelId="{AF25D6E0-8BDC-494F-8CB5-E92F4ED72912}" type="presParOf" srcId="{E13A093C-3672-40A0-9752-38953C5529BA}" destId="{6A6C4FE8-B01C-45BF-9737-F0C3AF9C297B}" srcOrd="0" destOrd="0" presId="urn:microsoft.com/office/officeart/2005/8/layout/cycle3"/>
    <dgm:cxn modelId="{0944A3B2-5B0D-41BF-A3C8-53B6B30CDAB7}" type="presParOf" srcId="{E13A093C-3672-40A0-9752-38953C5529BA}" destId="{184C281F-877B-4C03-B847-0DECE260BC81}" srcOrd="1" destOrd="0" presId="urn:microsoft.com/office/officeart/2005/8/layout/cycle3"/>
    <dgm:cxn modelId="{3078A796-BE82-48E1-8800-E436F19167A7}" type="presParOf" srcId="{E13A093C-3672-40A0-9752-38953C5529BA}" destId="{EE467B72-5047-4F91-B574-4D46463D1585}" srcOrd="2" destOrd="0" presId="urn:microsoft.com/office/officeart/2005/8/layout/cycle3"/>
    <dgm:cxn modelId="{1BD01126-EDC7-4754-BE9D-5BB977A432FA}" type="presParOf" srcId="{E13A093C-3672-40A0-9752-38953C5529BA}" destId="{20058552-8B83-457F-B61B-16EDBF3F8C6A}" srcOrd="3" destOrd="0" presId="urn:microsoft.com/office/officeart/2005/8/layout/cycle3"/>
    <dgm:cxn modelId="{B335F448-F8E5-40BE-A632-B0222F666E26}" type="presParOf" srcId="{E13A093C-3672-40A0-9752-38953C5529BA}" destId="{76034B89-9EBF-4D4C-B753-D04860E8E1C2}" srcOrd="4" destOrd="0" presId="urn:microsoft.com/office/officeart/2005/8/layout/cycle3"/>
    <dgm:cxn modelId="{69609E33-CF05-4AC4-8EA9-40EAB7C48C80}" type="presParOf" srcId="{E13A093C-3672-40A0-9752-38953C5529BA}" destId="{099BAE63-F2B9-42AB-AA03-8E9B4EC853CA}" srcOrd="5" destOrd="0" presId="urn:microsoft.com/office/officeart/2005/8/layout/cycle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C86436-3FB0-44A7-A781-56E5E7E4880E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4A134D-31FE-4519-B004-2C04B5EDC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DF7F48-90F3-4201-B214-A744C8C0D6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18B61-1801-4EE8-8CA2-B2AE452E6B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0F8536-CA75-4A7A-9039-934DE6948F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0F8536-CA75-4A7A-9039-934DE6948F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4A6A8-1316-45AD-B4F6-A56B148D5F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B21055-9899-403A-A268-BC0EE916AB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C14F0-4736-4A97-B38A-AD6DA71BF3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8308E-4D96-455D-95C3-1B8885F7E6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F0A8FE-0334-4321-82BE-6C295C96D5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95AE1-E705-4F44-B114-E396267EE3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D42C9-08E1-4AC6-BFC7-2F05B8D5B5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2ED102-8ACB-4D04-9603-95923DAFD1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3387AB-EEB3-4020-8B1A-09AED47640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3B96C0-3400-4B37-B1D3-90ADE7E5AB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283B7-0E7F-4292-8168-654D5518E5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680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38E95-25EC-4475-80B7-ECAA19A9B9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8853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BCA419-6FE9-421D-B6B4-1591F08176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516708-C9F8-4210-842B-E7270E21D1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2FDBA-0D68-415E-AEF9-1E36C62562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4D49C-464C-4B72-9DD0-13E9799589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D6F4F-5E3B-4AF6-8A34-60F1763968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0F8536-CA75-4A7A-9039-934DE6948F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A0802-BEF3-4568-9970-FB21269D07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DDEF0-6E9C-411A-8972-1EC1D5AE57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283B7-0E7F-4292-8168-654D5518E5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680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38E95-25EC-4475-80B7-ECAA19A9B9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516708-C9F8-4210-842B-E7270E21D1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2FDBA-0D68-415E-AEF9-1E36C62562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4D49C-464C-4B72-9DD0-13E9799589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1125B-696F-46EE-A4E1-3C78352841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D0B479-8E20-41F3-9D98-CD2B878EE7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7442F-05D1-44DE-9958-0963928E75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679450"/>
            <a:ext cx="4627563" cy="3470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5150"/>
            <a:ext cx="5029200" cy="40735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F092D-1C66-4AE3-AFDD-BC90E4C2B5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Training Workshop for Self Assessment - Prof. Colin N. Peiris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169986-E9E4-4393-A783-203D7BFF1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7D92-A5A2-4B73-9B77-D06627DB8A39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8426-7E7C-4CDE-9770-E1A15839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3CBD-10E5-4561-A24E-6393492C010E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DD87-BD01-480F-A3E7-863477339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0FCD-D953-4B69-AA9F-F4EB884A5818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2890-4E34-4D38-BE16-30ECA5CE5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9EAE-3437-459F-A1A9-CEF24121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879C-FC08-4575-9883-189C9CCEDCCB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F3B1-8401-419F-A7DC-3200B80B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D23A-C571-4230-87BE-1292985CE05E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D605-2B95-46C4-A2AA-BEBBD55F8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E84CC-0170-4FE8-9470-70D12CCC7320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6465-F8CC-45B7-883B-3AD74FCF5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DE53-C534-4E1A-8A62-7C63DE08A096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48FD5-C509-4449-90CE-C751D4398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4357-318F-4BEE-A8DF-A1669C3B34A5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C988-2679-4350-A4FE-1A333461D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AEAE-330C-439D-BF9A-6DA8911ECED6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8CB95-4808-4748-B71C-A5C2E56C5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F597-1B6B-4E9A-8E1D-DFB36D49755A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467ED-650C-4D09-8B2F-BD248B4B2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B4CB-09E4-4FC6-BFE8-02DBC1E04456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859D-6667-456B-88C1-127F4A69F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37E62-7A31-48CA-A3F7-154A047CC1AE}" type="datetimeFigureOut">
              <a:rPr lang="en-US"/>
              <a:pPr>
                <a:defRPr/>
              </a:pPr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7D212-AA59-424E-A9C6-5EB1FF692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5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5" Type="http://schemas.openxmlformats.org/officeDocument/2006/relationships/diagramQuickStyle" Target="../diagrams/quickStyle6.xml"/><Relationship Id="rId2" Type="http://schemas.openxmlformats.org/officeDocument/2006/relationships/notesSlide" Target="../notesSlides/notesSlide2.xml"/><Relationship Id="rId16" Type="http://schemas.openxmlformats.org/officeDocument/2006/relationships/diagramLayout" Target="../diagrams/layout4.xml"/><Relationship Id="rId20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23" Type="http://schemas.openxmlformats.org/officeDocument/2006/relationships/diagramData" Target="../diagrams/data6.xml"/><Relationship Id="rId10" Type="http://schemas.openxmlformats.org/officeDocument/2006/relationships/diagramColors" Target="../diagrams/colors2.xml"/><Relationship Id="rId19" Type="http://schemas.openxmlformats.org/officeDocument/2006/relationships/diagramData" Target="../diagrams/data5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openxmlformats.org/officeDocument/2006/relationships/diagramColors" Target="../diagrams/colors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848600" cy="1905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Self-Assessment Exercise: Concept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</a:rPr>
              <a:t>&amp; Procedure</a:t>
            </a:r>
            <a:endParaRPr lang="en-US" sz="4800" b="1" dirty="0" smtClean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648200"/>
            <a:ext cx="4267200" cy="1828800"/>
          </a:xfrm>
          <a:solidFill>
            <a:schemeClr val="bg2"/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Dr. Md. </a:t>
            </a:r>
            <a:r>
              <a:rPr lang="en-US" sz="26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Mozahar</a:t>
            </a: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Ali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0000CC"/>
                </a:solidFill>
                <a:latin typeface="Arial Narrow" pitchFamily="34" charset="0"/>
              </a:rPr>
              <a:t>Professor, GTI, BAU, </a:t>
            </a:r>
            <a:r>
              <a:rPr lang="en-US" sz="3000" dirty="0" err="1" smtClean="0">
                <a:solidFill>
                  <a:srgbClr val="0000CC"/>
                </a:solidFill>
                <a:latin typeface="Arial Narrow" pitchFamily="34" charset="0"/>
              </a:rPr>
              <a:t>Mymensingh</a:t>
            </a:r>
            <a:endParaRPr lang="en-US" sz="2600" dirty="0" smtClean="0">
              <a:solidFill>
                <a:srgbClr val="0000CC"/>
              </a:solidFill>
              <a:latin typeface="Aharoni" pitchFamily="2" charset="-79"/>
              <a:cs typeface="Aharoni" pitchFamily="2" charset="-79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solidFill>
                <a:srgbClr val="0000CC"/>
              </a:solidFill>
              <a:latin typeface="Arial Black" pitchFamily="34" charset="0"/>
              <a:cs typeface="Aharoni" pitchFamily="2" charset="-79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mail: mozahar55@yahoo.co.uk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Cell No.:</a:t>
            </a:r>
            <a:r>
              <a:rPr lang="en-US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88-01711391190</a:t>
            </a:r>
            <a:endParaRPr lang="en-US" b="1" dirty="0">
              <a:solidFill>
                <a:srgbClr val="D60093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6934200" cy="533400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Impact of Self-Assessment</a:t>
            </a:r>
            <a:endParaRPr lang="en-US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162800" y="6019800"/>
            <a:ext cx="96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009900"/>
                </a:solidFill>
                <a:latin typeface="Calibri" pitchFamily="34" charset="0"/>
                <a:cs typeface="Times New Roman" pitchFamily="18" charset="0"/>
              </a:rPr>
              <a:t>Time</a:t>
            </a:r>
            <a:r>
              <a:rPr lang="en-US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itchFamily="34" charset="0"/>
                <a:cs typeface="Times New Roman" pitchFamily="18" charset="0"/>
                <a:sym typeface="Monotype Sorts"/>
              </a:rPr>
              <a:t></a:t>
            </a:r>
            <a:endParaRPr lang="en-US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089025" y="6019800"/>
            <a:ext cx="67040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089025" y="4953000"/>
            <a:ext cx="653732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089025" y="2819400"/>
            <a:ext cx="653732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5400000">
            <a:off x="890588" y="1922463"/>
            <a:ext cx="38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  <a:cs typeface="Times New Roman" pitchFamily="18" charset="0"/>
                <a:sym typeface="Monotype Sorts"/>
              </a:rPr>
              <a:t></a:t>
            </a:r>
            <a:endParaRPr lang="en-US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9850" y="2476500"/>
            <a:ext cx="1054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Calibri" pitchFamily="34" charset="0"/>
                <a:cs typeface="Times New Roman" pitchFamily="18" charset="0"/>
              </a:rPr>
              <a:t>Expected</a:t>
            </a:r>
            <a:br>
              <a:rPr lang="en-US" sz="1600" b="1">
                <a:latin typeface="Calibri" pitchFamily="34" charset="0"/>
                <a:cs typeface="Times New Roman" pitchFamily="18" charset="0"/>
              </a:rPr>
            </a:br>
            <a:r>
              <a:rPr lang="en-US" sz="1600" b="1">
                <a:latin typeface="Calibri" pitchFamily="34" charset="0"/>
                <a:cs typeface="Times New Roman" pitchFamily="18" charset="0"/>
              </a:rPr>
              <a:t>Condition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74625" y="4648200"/>
            <a:ext cx="998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  <a:cs typeface="Times New Roman" pitchFamily="18" charset="0"/>
              </a:rPr>
              <a:t>Present</a:t>
            </a:r>
            <a:br>
              <a:rPr lang="en-US" sz="1600" b="1">
                <a:latin typeface="Calibri" pitchFamily="34" charset="0"/>
                <a:cs typeface="Times New Roman" pitchFamily="18" charset="0"/>
              </a:rPr>
            </a:br>
            <a:r>
              <a:rPr lang="en-US" sz="1600" b="1">
                <a:latin typeface="Calibri" pitchFamily="34" charset="0"/>
                <a:cs typeface="Times New Roman" pitchFamily="18" charset="0"/>
              </a:rPr>
              <a:t>condition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89025" y="4648200"/>
            <a:ext cx="7593013" cy="458788"/>
            <a:chOff x="992" y="2928"/>
            <a:chExt cx="4349" cy="289"/>
          </a:xfrm>
        </p:grpSpPr>
        <p:sp>
          <p:nvSpPr>
            <p:cNvPr id="23574" name="Freeform 11"/>
            <p:cNvSpPr>
              <a:spLocks/>
            </p:cNvSpPr>
            <p:nvPr/>
          </p:nvSpPr>
          <p:spPr bwMode="auto">
            <a:xfrm>
              <a:off x="992" y="3020"/>
              <a:ext cx="3687" cy="197"/>
            </a:xfrm>
            <a:custGeom>
              <a:avLst/>
              <a:gdLst>
                <a:gd name="T0" fmla="*/ 0 w 3687"/>
                <a:gd name="T1" fmla="*/ 80 h 197"/>
                <a:gd name="T2" fmla="*/ 312 w 3687"/>
                <a:gd name="T3" fmla="*/ 11 h 197"/>
                <a:gd name="T4" fmla="*/ 693 w 3687"/>
                <a:gd name="T5" fmla="*/ 149 h 197"/>
                <a:gd name="T6" fmla="*/ 1083 w 3687"/>
                <a:gd name="T7" fmla="*/ 20 h 197"/>
                <a:gd name="T8" fmla="*/ 1470 w 3687"/>
                <a:gd name="T9" fmla="*/ 170 h 197"/>
                <a:gd name="T10" fmla="*/ 1830 w 3687"/>
                <a:gd name="T11" fmla="*/ 17 h 197"/>
                <a:gd name="T12" fmla="*/ 2256 w 3687"/>
                <a:gd name="T13" fmla="*/ 182 h 197"/>
                <a:gd name="T14" fmla="*/ 2694 w 3687"/>
                <a:gd name="T15" fmla="*/ 23 h 197"/>
                <a:gd name="T16" fmla="*/ 3171 w 3687"/>
                <a:gd name="T17" fmla="*/ 179 h 197"/>
                <a:gd name="T18" fmla="*/ 3402 w 3687"/>
                <a:gd name="T19" fmla="*/ 143 h 197"/>
                <a:gd name="T20" fmla="*/ 3687 w 3687"/>
                <a:gd name="T21" fmla="*/ 41 h 1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87"/>
                <a:gd name="T34" fmla="*/ 0 h 197"/>
                <a:gd name="T35" fmla="*/ 3687 w 3687"/>
                <a:gd name="T36" fmla="*/ 197 h 1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87" h="197">
                  <a:moveTo>
                    <a:pt x="0" y="80"/>
                  </a:moveTo>
                  <a:cubicBezTo>
                    <a:pt x="52" y="69"/>
                    <a:pt x="197" y="0"/>
                    <a:pt x="312" y="11"/>
                  </a:cubicBezTo>
                  <a:cubicBezTo>
                    <a:pt x="427" y="22"/>
                    <a:pt x="565" y="148"/>
                    <a:pt x="693" y="149"/>
                  </a:cubicBezTo>
                  <a:cubicBezTo>
                    <a:pt x="821" y="150"/>
                    <a:pt x="954" y="17"/>
                    <a:pt x="1083" y="20"/>
                  </a:cubicBezTo>
                  <a:cubicBezTo>
                    <a:pt x="1212" y="23"/>
                    <a:pt x="1346" y="170"/>
                    <a:pt x="1470" y="170"/>
                  </a:cubicBezTo>
                  <a:cubicBezTo>
                    <a:pt x="1594" y="170"/>
                    <a:pt x="1699" y="15"/>
                    <a:pt x="1830" y="17"/>
                  </a:cubicBezTo>
                  <a:cubicBezTo>
                    <a:pt x="1961" y="19"/>
                    <a:pt x="2112" y="181"/>
                    <a:pt x="2256" y="182"/>
                  </a:cubicBezTo>
                  <a:cubicBezTo>
                    <a:pt x="2400" y="183"/>
                    <a:pt x="2542" y="23"/>
                    <a:pt x="2694" y="23"/>
                  </a:cubicBezTo>
                  <a:cubicBezTo>
                    <a:pt x="2846" y="23"/>
                    <a:pt x="3171" y="179"/>
                    <a:pt x="3171" y="179"/>
                  </a:cubicBezTo>
                  <a:cubicBezTo>
                    <a:pt x="3280" y="197"/>
                    <a:pt x="3316" y="166"/>
                    <a:pt x="3402" y="143"/>
                  </a:cubicBezTo>
                  <a:cubicBezTo>
                    <a:pt x="3488" y="120"/>
                    <a:pt x="3628" y="62"/>
                    <a:pt x="3687" y="41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Text Box 12"/>
            <p:cNvSpPr txBox="1">
              <a:spLocks noChangeArrowheads="1"/>
            </p:cNvSpPr>
            <p:nvPr/>
          </p:nvSpPr>
          <p:spPr bwMode="auto">
            <a:xfrm>
              <a:off x="4716" y="2928"/>
              <a:ext cx="6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Without SA</a:t>
              </a:r>
              <a:endParaRPr lang="en-US" sz="14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89025" y="4025900"/>
            <a:ext cx="7827963" cy="862013"/>
            <a:chOff x="992" y="2536"/>
            <a:chExt cx="4483" cy="543"/>
          </a:xfrm>
        </p:grpSpPr>
        <p:sp>
          <p:nvSpPr>
            <p:cNvPr id="23572" name="Freeform 14"/>
            <p:cNvSpPr>
              <a:spLocks/>
            </p:cNvSpPr>
            <p:nvPr/>
          </p:nvSpPr>
          <p:spPr bwMode="auto">
            <a:xfrm>
              <a:off x="992" y="2653"/>
              <a:ext cx="3726" cy="426"/>
            </a:xfrm>
            <a:custGeom>
              <a:avLst/>
              <a:gdLst>
                <a:gd name="T0" fmla="*/ 0 w 3726"/>
                <a:gd name="T1" fmla="*/ 426 h 426"/>
                <a:gd name="T2" fmla="*/ 1686 w 3726"/>
                <a:gd name="T3" fmla="*/ 108 h 426"/>
                <a:gd name="T4" fmla="*/ 3726 w 3726"/>
                <a:gd name="T5" fmla="*/ 24 h 426"/>
                <a:gd name="T6" fmla="*/ 0 60000 65536"/>
                <a:gd name="T7" fmla="*/ 0 60000 65536"/>
                <a:gd name="T8" fmla="*/ 0 60000 65536"/>
                <a:gd name="T9" fmla="*/ 0 w 3726"/>
                <a:gd name="T10" fmla="*/ 0 h 426"/>
                <a:gd name="T11" fmla="*/ 3726 w 3726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6" h="426">
                  <a:moveTo>
                    <a:pt x="0" y="426"/>
                  </a:moveTo>
                  <a:cubicBezTo>
                    <a:pt x="281" y="373"/>
                    <a:pt x="1065" y="175"/>
                    <a:pt x="1686" y="108"/>
                  </a:cubicBezTo>
                  <a:cubicBezTo>
                    <a:pt x="2430" y="0"/>
                    <a:pt x="3301" y="42"/>
                    <a:pt x="3726" y="24"/>
                  </a:cubicBezTo>
                </a:path>
              </a:pathLst>
            </a:custGeom>
            <a:noFill/>
            <a:ln w="28575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Text Box 15"/>
            <p:cNvSpPr txBox="1">
              <a:spLocks noChangeArrowheads="1"/>
            </p:cNvSpPr>
            <p:nvPr/>
          </p:nvSpPr>
          <p:spPr bwMode="auto">
            <a:xfrm>
              <a:off x="4654" y="2536"/>
              <a:ext cx="8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With SA</a:t>
              </a:r>
              <a:b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</a:br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+ Own Capacity</a:t>
              </a:r>
              <a:endParaRPr lang="en-US" sz="14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89025" y="3200400"/>
            <a:ext cx="7708900" cy="1687513"/>
            <a:chOff x="992" y="2016"/>
            <a:chExt cx="4416" cy="1063"/>
          </a:xfrm>
        </p:grpSpPr>
        <p:sp>
          <p:nvSpPr>
            <p:cNvPr id="23570" name="Freeform 17"/>
            <p:cNvSpPr>
              <a:spLocks/>
            </p:cNvSpPr>
            <p:nvPr/>
          </p:nvSpPr>
          <p:spPr bwMode="auto">
            <a:xfrm>
              <a:off x="992" y="2177"/>
              <a:ext cx="3690" cy="902"/>
            </a:xfrm>
            <a:custGeom>
              <a:avLst/>
              <a:gdLst>
                <a:gd name="T0" fmla="*/ 0 w 3690"/>
                <a:gd name="T1" fmla="*/ 902 h 902"/>
                <a:gd name="T2" fmla="*/ 1854 w 3690"/>
                <a:gd name="T3" fmla="*/ 152 h 902"/>
                <a:gd name="T4" fmla="*/ 3690 w 3690"/>
                <a:gd name="T5" fmla="*/ 14 h 902"/>
                <a:gd name="T6" fmla="*/ 0 60000 65536"/>
                <a:gd name="T7" fmla="*/ 0 60000 65536"/>
                <a:gd name="T8" fmla="*/ 0 60000 65536"/>
                <a:gd name="T9" fmla="*/ 0 w 3690"/>
                <a:gd name="T10" fmla="*/ 0 h 902"/>
                <a:gd name="T11" fmla="*/ 3690 w 3690"/>
                <a:gd name="T12" fmla="*/ 902 h 9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90" h="902">
                  <a:moveTo>
                    <a:pt x="0" y="902"/>
                  </a:moveTo>
                  <a:cubicBezTo>
                    <a:pt x="309" y="777"/>
                    <a:pt x="1239" y="300"/>
                    <a:pt x="1854" y="152"/>
                  </a:cubicBezTo>
                  <a:cubicBezTo>
                    <a:pt x="2470" y="0"/>
                    <a:pt x="3308" y="43"/>
                    <a:pt x="3690" y="14"/>
                  </a:cubicBezTo>
                </a:path>
              </a:pathLst>
            </a:custGeom>
            <a:noFill/>
            <a:ln w="28575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Text Box 18"/>
            <p:cNvSpPr txBox="1">
              <a:spLocks noChangeArrowheads="1"/>
            </p:cNvSpPr>
            <p:nvPr/>
          </p:nvSpPr>
          <p:spPr bwMode="auto">
            <a:xfrm>
              <a:off x="4597" y="2016"/>
              <a:ext cx="81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SA + Teamwork</a:t>
              </a:r>
              <a:endParaRPr lang="en-US" sz="14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089025" y="2324100"/>
            <a:ext cx="7877175" cy="2563813"/>
            <a:chOff x="992" y="1464"/>
            <a:chExt cx="4512" cy="1615"/>
          </a:xfrm>
        </p:grpSpPr>
        <p:sp>
          <p:nvSpPr>
            <p:cNvPr id="23568" name="Freeform 20"/>
            <p:cNvSpPr>
              <a:spLocks/>
            </p:cNvSpPr>
            <p:nvPr/>
          </p:nvSpPr>
          <p:spPr bwMode="auto">
            <a:xfrm>
              <a:off x="992" y="1700"/>
              <a:ext cx="3708" cy="1379"/>
            </a:xfrm>
            <a:custGeom>
              <a:avLst/>
              <a:gdLst>
                <a:gd name="T0" fmla="*/ 0 w 3708"/>
                <a:gd name="T1" fmla="*/ 1379 h 1379"/>
                <a:gd name="T2" fmla="*/ 726 w 3708"/>
                <a:gd name="T3" fmla="*/ 965 h 1379"/>
                <a:gd name="T4" fmla="*/ 2118 w 3708"/>
                <a:gd name="T5" fmla="*/ 149 h 1379"/>
                <a:gd name="T6" fmla="*/ 3708 w 3708"/>
                <a:gd name="T7" fmla="*/ 4 h 13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8"/>
                <a:gd name="T13" fmla="*/ 0 h 1379"/>
                <a:gd name="T14" fmla="*/ 3708 w 3708"/>
                <a:gd name="T15" fmla="*/ 1379 h 13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8" h="1379">
                  <a:moveTo>
                    <a:pt x="0" y="1379"/>
                  </a:moveTo>
                  <a:cubicBezTo>
                    <a:pt x="121" y="1310"/>
                    <a:pt x="408" y="1199"/>
                    <a:pt x="726" y="965"/>
                  </a:cubicBezTo>
                  <a:cubicBezTo>
                    <a:pt x="1044" y="731"/>
                    <a:pt x="1643" y="298"/>
                    <a:pt x="2118" y="149"/>
                  </a:cubicBezTo>
                  <a:cubicBezTo>
                    <a:pt x="2593" y="0"/>
                    <a:pt x="3377" y="34"/>
                    <a:pt x="3708" y="4"/>
                  </a:cubicBezTo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21"/>
            <p:cNvSpPr txBox="1">
              <a:spLocks noChangeArrowheads="1"/>
            </p:cNvSpPr>
            <p:nvPr/>
          </p:nvSpPr>
          <p:spPr bwMode="auto">
            <a:xfrm>
              <a:off x="4546" y="1464"/>
              <a:ext cx="9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SA + Teamwork</a:t>
              </a:r>
              <a:b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</a:br>
              <a:r>
                <a:rPr lang="en-US" sz="1400" b="1">
                  <a:solidFill>
                    <a:schemeClr val="tx2"/>
                  </a:solidFill>
                  <a:latin typeface="Calibri" pitchFamily="34" charset="0"/>
                  <a:cs typeface="Times New Roman" pitchFamily="18" charset="0"/>
                </a:rPr>
                <a:t>+ External Support</a:t>
              </a:r>
              <a:endParaRPr lang="en-US" sz="14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066800" y="2209800"/>
            <a:ext cx="23813" cy="383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577850" y="1662113"/>
            <a:ext cx="100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Calibri" pitchFamily="34" charset="0"/>
                <a:cs typeface="Times New Roman" pitchFamily="18" charset="0"/>
              </a:rPr>
              <a:t>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D60093"/>
                </a:solidFill>
                <a:latin typeface="Arial Narrow" pitchFamily="34" charset="0"/>
                <a:cs typeface="Arial" pitchFamily="34" charset="0"/>
              </a:rPr>
              <a:t>Components/Criteria </a:t>
            </a:r>
            <a:r>
              <a:rPr lang="en-US" sz="3600" b="1" dirty="0" smtClean="0">
                <a:solidFill>
                  <a:srgbClr val="0000CC"/>
                </a:solidFill>
                <a:latin typeface="Arial Narrow" pitchFamily="34" charset="0"/>
                <a:cs typeface="Arial" pitchFamily="34" charset="0"/>
              </a:rPr>
              <a:t>of program level SA</a:t>
            </a:r>
            <a:endParaRPr lang="en-US" sz="3600" dirty="0" smtClean="0">
              <a:solidFill>
                <a:srgbClr val="0000C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525963"/>
          </a:xfrm>
        </p:spPr>
        <p:txBody>
          <a:bodyPr rtlCol="0"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solidFill>
                  <a:srgbClr val="CC00CC"/>
                </a:solidFill>
                <a:latin typeface="Arial Narrow" pitchFamily="34" charset="0"/>
              </a:rPr>
              <a:t>Governance:  </a:t>
            </a:r>
            <a:r>
              <a:rPr lang="en-US" dirty="0" smtClean="0">
                <a:latin typeface="Arial Narrow" pitchFamily="34" charset="0"/>
              </a:rPr>
              <a:t>Organization &amp; Management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solidFill>
                  <a:srgbClr val="0000CC"/>
                </a:solidFill>
                <a:latin typeface="+mj-lt"/>
              </a:rPr>
              <a:t>Curriculum:</a:t>
            </a:r>
            <a:r>
              <a:rPr lang="en-US" b="1" dirty="0" smtClean="0">
                <a:solidFill>
                  <a:srgbClr val="660033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Content, Design and Review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Admission</a:t>
            </a:r>
            <a:r>
              <a:rPr lang="en-US" dirty="0" smtClean="0"/>
              <a:t>, Progress and Achievements </a:t>
            </a:r>
            <a:endParaRPr lang="en-US" dirty="0" smtClean="0"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/>
              <a:t>Physical Facilities</a:t>
            </a:r>
            <a:endParaRPr lang="en-US" b="1" dirty="0" smtClean="0">
              <a:solidFill>
                <a:srgbClr val="0000CC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solidFill>
                  <a:srgbClr val="D60093"/>
                </a:solidFill>
                <a:latin typeface="+mj-lt"/>
              </a:rPr>
              <a:t>Teaching-Learning</a:t>
            </a:r>
            <a:r>
              <a:rPr lang="en-US" dirty="0" smtClean="0">
                <a:latin typeface="+mj-lt"/>
              </a:rPr>
              <a:t> and Assessment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Support </a:t>
            </a:r>
            <a:r>
              <a:rPr lang="en-US" dirty="0" smtClean="0"/>
              <a:t>Services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solidFill>
                  <a:srgbClr val="D60093"/>
                </a:solidFill>
                <a:latin typeface="+mj-lt"/>
              </a:rPr>
              <a:t>Staff  and Facilities</a:t>
            </a:r>
            <a:endParaRPr lang="en-US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Research &amp; Extension </a:t>
            </a:r>
            <a:r>
              <a:rPr lang="en-US" dirty="0" smtClean="0">
                <a:latin typeface="Arial Narrow" pitchFamily="34" charset="0"/>
              </a:rPr>
              <a:t>(Development)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3100" b="1" dirty="0" smtClean="0">
                <a:solidFill>
                  <a:srgbClr val="0000CC"/>
                </a:solidFill>
                <a:latin typeface="+mj-lt"/>
              </a:rPr>
              <a:t>Process Management &amp; Continuous Improvement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b="1" dirty="0" smtClean="0"/>
              <a:t>Stakeholders of SA Exercise</a:t>
            </a:r>
            <a:endParaRPr lang="en-US" b="1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D60093"/>
                </a:solidFill>
              </a:rPr>
              <a:t>Teachers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D60093"/>
                </a:solidFill>
              </a:rPr>
              <a:t>Employers (GOs/NGOs)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D60093"/>
                </a:solidFill>
              </a:rPr>
              <a:t>Alumni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D60093"/>
                </a:solidFill>
              </a:rPr>
              <a:t>Students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D60093"/>
                </a:solidFill>
              </a:rPr>
              <a:t>Support staff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Community members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Parents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Government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QA Agencies/UGC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Data Collection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Interview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Interview Schedule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Questionnaire (web-based)</a:t>
            </a:r>
          </a:p>
          <a:p>
            <a:r>
              <a:rPr lang="en-US" dirty="0" smtClean="0"/>
              <a:t>Participatory Workshop</a:t>
            </a:r>
          </a:p>
          <a:p>
            <a:r>
              <a:rPr lang="en-US" dirty="0" smtClean="0"/>
              <a:t>Participant Observation</a:t>
            </a:r>
          </a:p>
          <a:p>
            <a:r>
              <a:rPr lang="en-US" dirty="0" smtClean="0"/>
              <a:t>Secondary Data</a:t>
            </a:r>
          </a:p>
          <a:p>
            <a:r>
              <a:rPr lang="en-US" dirty="0" smtClean="0"/>
              <a:t>Files &amp; Records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Content Analysis </a:t>
            </a:r>
            <a:r>
              <a:rPr lang="en-US" dirty="0" smtClean="0">
                <a:solidFill>
                  <a:srgbClr val="CC0099"/>
                </a:solidFill>
              </a:rPr>
              <a:t>(Questions, Curriculum)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D60093"/>
                </a:solidFill>
                <a:latin typeface="Arial Narrow" pitchFamily="34" charset="0"/>
                <a:cs typeface="Arial" pitchFamily="34" charset="0"/>
              </a:rPr>
              <a:t>Criteria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  <a:cs typeface="Arial" pitchFamily="34" charset="0"/>
              </a:rPr>
              <a:t>&amp; Data Collection</a:t>
            </a:r>
            <a:endParaRPr lang="en-US" dirty="0" smtClean="0">
              <a:solidFill>
                <a:srgbClr val="0000C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648200" cy="52578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CC00CC"/>
                </a:solidFill>
                <a:latin typeface="Arial Narrow" pitchFamily="34" charset="0"/>
              </a:rPr>
              <a:t>Governance:  </a:t>
            </a:r>
            <a:r>
              <a:rPr lang="en-US" sz="2600" dirty="0" smtClean="0">
                <a:latin typeface="Arial Narrow" pitchFamily="34" charset="0"/>
              </a:rPr>
              <a:t>Organization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&amp; Management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0000CC"/>
                </a:solidFill>
                <a:latin typeface="Arial Narrow" pitchFamily="34" charset="0"/>
              </a:rPr>
              <a:t>Curriculum:</a:t>
            </a:r>
            <a:r>
              <a:rPr lang="en-US" sz="2600" b="1" dirty="0" smtClean="0">
                <a:solidFill>
                  <a:srgbClr val="660033"/>
                </a:solidFill>
                <a:latin typeface="Arial Narrow" pitchFamily="34" charset="0"/>
              </a:rPr>
              <a:t> </a:t>
            </a:r>
            <a:r>
              <a:rPr lang="en-US" sz="2600" dirty="0" smtClean="0">
                <a:latin typeface="Arial Narrow" pitchFamily="34" charset="0"/>
              </a:rPr>
              <a:t>Content,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Design and Review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Student Admission</a:t>
            </a:r>
            <a:r>
              <a:rPr lang="en-US" sz="2600" dirty="0" smtClean="0">
                <a:latin typeface="Arial Narrow" pitchFamily="34" charset="0"/>
              </a:rPr>
              <a:t>,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Progress and Achievements 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latin typeface="Arial Narrow" pitchFamily="34" charset="0"/>
              </a:rPr>
              <a:t>Physical Facilities</a:t>
            </a:r>
            <a:endParaRPr lang="en-US" sz="26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D60093"/>
                </a:solidFill>
                <a:latin typeface="Arial Narrow" pitchFamily="34" charset="0"/>
              </a:rPr>
              <a:t>Teaching-Learning</a:t>
            </a:r>
            <a:r>
              <a:rPr lang="en-US" sz="2600" dirty="0" smtClean="0">
                <a:latin typeface="Arial Narrow" pitchFamily="34" charset="0"/>
              </a:rPr>
              <a:t>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and Assessment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Student Support </a:t>
            </a:r>
            <a:r>
              <a:rPr lang="en-US" sz="2600" dirty="0" smtClean="0">
                <a:latin typeface="Arial Narrow" pitchFamily="34" charset="0"/>
              </a:rPr>
              <a:t>Services 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D60093"/>
                </a:solidFill>
                <a:latin typeface="Arial Narrow" pitchFamily="34" charset="0"/>
              </a:rPr>
              <a:t>Staff  and Facilities</a:t>
            </a:r>
            <a:endParaRPr lang="en-US" sz="26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latin typeface="Arial Narrow" pitchFamily="34" charset="0"/>
              </a:rPr>
              <a:t>Research &amp; Extension </a:t>
            </a:r>
            <a:r>
              <a:rPr lang="en-US" sz="2600" dirty="0" smtClean="0">
                <a:latin typeface="Arial Narrow" pitchFamily="34" charset="0"/>
              </a:rPr>
              <a:t>(Development)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0000CC"/>
                </a:solidFill>
                <a:latin typeface="Arial Narrow" pitchFamily="34" charset="0"/>
              </a:rPr>
              <a:t>Process Management &amp; Continuous Improvement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29200" y="1200150"/>
            <a:ext cx="411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 Schedule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Questionnaire (web-based)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Participatory Workshop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Participant Observation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Data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Files &amp; Records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 Analysis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(Questions, Curriculum)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2"/>
          </a:solidFill>
        </p:spPr>
        <p:txBody>
          <a:bodyPr/>
          <a:lstStyle/>
          <a:p>
            <a:r>
              <a:rPr lang="en-US" sz="4000" b="1" smtClean="0">
                <a:solidFill>
                  <a:srgbClr val="D60093"/>
                </a:solidFill>
              </a:rPr>
              <a:t>SA Process Schedule: Phases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GB" sz="3600" b="1" dirty="0" smtClean="0"/>
              <a:t>Self-Assessment Process Schedule</a:t>
            </a:r>
            <a:endParaRPr 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500" b="1" dirty="0" smtClean="0">
                <a:solidFill>
                  <a:srgbClr val="C00000"/>
                </a:solidFill>
              </a:rPr>
              <a:t>A. Preparation Phase</a:t>
            </a:r>
            <a:endParaRPr lang="en-US" sz="35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>
                <a:latin typeface="Arial Narrow" pitchFamily="34" charset="0"/>
              </a:rPr>
              <a:t>A1. Establishment of an Institutional </a:t>
            </a:r>
            <a:r>
              <a:rPr lang="en-GB" sz="2800" b="1" dirty="0" smtClean="0">
                <a:solidFill>
                  <a:srgbClr val="CC0066"/>
                </a:solidFill>
                <a:latin typeface="Arial Narrow" pitchFamily="34" charset="0"/>
              </a:rPr>
              <a:t>SA Unit</a:t>
            </a:r>
            <a:endParaRPr lang="en-US" sz="2800" b="1" dirty="0" smtClean="0">
              <a:solidFill>
                <a:srgbClr val="CC0066"/>
              </a:solidFill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>
                <a:latin typeface="Arial Narrow" pitchFamily="34" charset="0"/>
              </a:rPr>
              <a:t>A2. Appointment of the Self-Assessment </a:t>
            </a:r>
            <a:r>
              <a:rPr lang="en-GB" sz="2800" b="1" dirty="0" smtClean="0">
                <a:solidFill>
                  <a:srgbClr val="CC0066"/>
                </a:solidFill>
                <a:latin typeface="Arial Narrow" pitchFamily="34" charset="0"/>
              </a:rPr>
              <a:t>Committee</a:t>
            </a:r>
            <a:endParaRPr lang="en-US" sz="2800" dirty="0" smtClean="0">
              <a:solidFill>
                <a:srgbClr val="CC0066"/>
              </a:solidFill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>
                <a:latin typeface="Arial Narrow" pitchFamily="34" charset="0"/>
              </a:rPr>
              <a:t>A3. </a:t>
            </a:r>
            <a:r>
              <a:rPr lang="en-GB" sz="2800" b="1" dirty="0" smtClean="0">
                <a:solidFill>
                  <a:srgbClr val="CC0066"/>
                </a:solidFill>
                <a:latin typeface="Arial Black" pitchFamily="34" charset="0"/>
              </a:rPr>
              <a:t>Training</a:t>
            </a:r>
            <a:r>
              <a:rPr lang="en-GB" sz="2800" b="1" dirty="0" smtClean="0">
                <a:latin typeface="Arial Narrow" pitchFamily="34" charset="0"/>
              </a:rPr>
              <a:t> and preparation of the SA Committee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>
                <a:latin typeface="Arial Narrow" pitchFamily="34" charset="0"/>
              </a:rPr>
              <a:t>A4. </a:t>
            </a:r>
            <a:r>
              <a:rPr lang="en-GB" sz="2800" b="1" dirty="0" smtClean="0">
                <a:latin typeface="Arial Black" pitchFamily="34" charset="0"/>
              </a:rPr>
              <a:t>Resources</a:t>
            </a:r>
            <a:r>
              <a:rPr lang="en-GB" sz="2800" b="1" dirty="0" smtClean="0">
                <a:latin typeface="Arial Narrow" pitchFamily="34" charset="0"/>
              </a:rPr>
              <a:t> necessary for SA implementation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b="1" dirty="0" smtClean="0"/>
              <a:t>Human resources.</a:t>
            </a:r>
            <a:r>
              <a:rPr lang="en-GB" sz="2400" dirty="0" smtClean="0"/>
              <a:t> Definition of time allocation for academic and non-academic staff participating in the </a:t>
            </a:r>
            <a:r>
              <a:rPr lang="en-GB" sz="2400" b="1" dirty="0" smtClean="0"/>
              <a:t>SA</a:t>
            </a:r>
            <a:r>
              <a:rPr lang="en-GB" sz="2400" dirty="0" smtClean="0"/>
              <a:t> Committee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b="1" dirty="0" smtClean="0"/>
              <a:t>Support staff.</a:t>
            </a:r>
            <a:r>
              <a:rPr lang="en-GB" sz="2400" dirty="0" smtClean="0"/>
              <a:t> Secretarial, data retrieval and processing, surveyors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b="1" dirty="0" smtClean="0"/>
              <a:t>Material resources</a:t>
            </a:r>
            <a:r>
              <a:rPr lang="en-GB" sz="2400" dirty="0" smtClean="0"/>
              <a:t>. Meeting rooms, computers, e-mail, photocopying, communications</a:t>
            </a:r>
            <a:endParaRPr lang="en-US" sz="24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3600" b="1" dirty="0" smtClean="0"/>
              <a:t>SA Process Schedule ............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C00000"/>
                </a:solidFill>
              </a:rPr>
              <a:t>A. Preparation Phase</a:t>
            </a:r>
            <a:endParaRPr lang="en-US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A5.</a:t>
            </a:r>
            <a:r>
              <a:rPr lang="en-GB" b="1" dirty="0" smtClean="0">
                <a:latin typeface="Arial Black" pitchFamily="34" charset="0"/>
              </a:rPr>
              <a:t> Preparation </a:t>
            </a:r>
            <a:r>
              <a:rPr lang="en-GB" b="1" dirty="0" smtClean="0"/>
              <a:t>of the SA process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Limits of the self-assessment</a:t>
            </a:r>
            <a:endParaRPr lang="en-US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Objectives</a:t>
            </a:r>
            <a:endParaRPr lang="en-US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Areas of intervention</a:t>
            </a:r>
            <a:endParaRPr lang="en-US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latin typeface="Arial Black" pitchFamily="34" charset="0"/>
              </a:rPr>
              <a:t>Quality criteria </a:t>
            </a:r>
            <a:r>
              <a:rPr lang="en-GB" b="1" dirty="0" smtClean="0">
                <a:solidFill>
                  <a:srgbClr val="9900CC"/>
                </a:solidFill>
                <a:latin typeface="Arial Narrow" pitchFamily="34" charset="0"/>
              </a:rPr>
              <a:t>and performance indicators</a:t>
            </a:r>
            <a:endParaRPr lang="en-US" b="1" dirty="0" smtClean="0">
              <a:solidFill>
                <a:srgbClr val="9900CC"/>
              </a:solidFill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Selection of the population and/or sample</a:t>
            </a:r>
            <a:endParaRPr lang="en-US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Preparation of information gathering </a:t>
            </a:r>
            <a:r>
              <a:rPr lang="en-GB" b="1" dirty="0" smtClean="0">
                <a:solidFill>
                  <a:srgbClr val="CC0066"/>
                </a:solidFill>
                <a:latin typeface="Arial Narrow" pitchFamily="34" charset="0"/>
              </a:rPr>
              <a:t>instruments</a:t>
            </a:r>
            <a:endParaRPr lang="en-US" b="1" dirty="0" smtClean="0">
              <a:solidFill>
                <a:srgbClr val="CC0066"/>
              </a:solidFill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Steps and chronogram</a:t>
            </a:r>
            <a:endParaRPr lang="en-US" dirty="0" smtClean="0">
              <a:latin typeface="Arial Narrow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Narrow" pitchFamily="34" charset="0"/>
              </a:rPr>
              <a:t>Expected difficulties and consequences; remedial actions</a:t>
            </a: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3600" b="1" dirty="0" smtClean="0"/>
              <a:t>SA Process Schedule ................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C00000"/>
                </a:solidFill>
              </a:rPr>
              <a:t>A. Preparation Phase</a:t>
            </a:r>
            <a:endParaRPr lang="en-US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038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A6. Selection and designation of </a:t>
            </a:r>
            <a:r>
              <a:rPr lang="en-GB" sz="3800" b="1" dirty="0" smtClean="0">
                <a:solidFill>
                  <a:srgbClr val="CC0066"/>
                </a:solidFill>
              </a:rPr>
              <a:t>external peer </a:t>
            </a:r>
            <a:r>
              <a:rPr lang="en-GB" sz="3800" b="1" dirty="0" smtClean="0"/>
              <a:t>visitors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Potential external peer visitors should be prospected and contacted at the beginning of the SA process.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Accidental “last minute” peers should be avoided.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A7. Information and </a:t>
            </a:r>
            <a:r>
              <a:rPr lang="en-GB" sz="3800" b="1" dirty="0" smtClean="0">
                <a:solidFill>
                  <a:srgbClr val="CC0066"/>
                </a:solidFill>
              </a:rPr>
              <a:t>motivation</a:t>
            </a:r>
            <a:r>
              <a:rPr lang="en-GB" sz="3800" b="1" dirty="0" smtClean="0"/>
              <a:t> phase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Meetings with all relevant stakeholders that relate to the program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</a:t>
            </a:r>
            <a:r>
              <a:rPr lang="en-GB" b="1" dirty="0" smtClean="0"/>
              <a:t>SA</a:t>
            </a:r>
            <a:r>
              <a:rPr lang="en-GB" dirty="0" smtClean="0"/>
              <a:t> plan should be explained clearly and completely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Meetings for university officials, academics, undergraduate and post-graduate students, non academic staff and workers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SA plan should be communicated through written &amp; electronic means and a specific Internet web page be designed and provided.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en-GB" sz="3600" b="1" smtClean="0"/>
              <a:t>SA Process Schedule ................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2800" b="1" dirty="0" smtClean="0">
                <a:solidFill>
                  <a:srgbClr val="C00000"/>
                </a:solidFill>
              </a:rPr>
              <a:t>B. Implementation Phase  </a:t>
            </a:r>
            <a:endParaRPr lang="en-US" sz="128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/>
              <a:t>B1. Information gathering</a:t>
            </a:r>
            <a:endParaRPr lang="en-US" sz="11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Crucial in </a:t>
            </a:r>
            <a:r>
              <a:rPr lang="en-GB" sz="8000" b="1" dirty="0" smtClean="0"/>
              <a:t>SA</a:t>
            </a:r>
            <a:r>
              <a:rPr lang="en-GB" sz="8000" dirty="0" smtClean="0"/>
              <a:t>, but requires a lot of work and time.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Sub-committees will gather information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/>
              <a:t>B2. External peer visit planning</a:t>
            </a:r>
            <a:endParaRPr lang="en-US" sz="112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Contact sufficient time ahead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/>
              <a:t>B3. Organization &amp; tabulation of information </a:t>
            </a:r>
            <a:endParaRPr lang="en-US" sz="112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Organization of quantitative data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Results from structured discussions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/>
              <a:t>B4. Analysis of results</a:t>
            </a:r>
            <a:endParaRPr lang="en-US" sz="112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Usually SWOT analysis is recommended;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/>
              <a:t>Validation, analysis of results and exploration of recommendations are sought from the participating academic community.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3124200" y="254726"/>
          <a:ext cx="2362200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3505200" y="2133600"/>
          <a:ext cx="1524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533400" y="1828800"/>
          <a:ext cx="25146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3352800" y="3733800"/>
          <a:ext cx="21336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19400" y="5181600"/>
            <a:ext cx="2971800" cy="10779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Academic Units</a:t>
            </a:r>
            <a:r>
              <a:rPr lang="en-US" sz="3600" b="1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(Program/Degree)</a:t>
            </a:r>
          </a:p>
        </p:txBody>
      </p:sp>
      <p:graphicFrame>
        <p:nvGraphicFramePr>
          <p:cNvPr id="21" name="Diagram 20"/>
          <p:cNvGraphicFramePr/>
          <p:nvPr/>
        </p:nvGraphicFramePr>
        <p:xfrm>
          <a:off x="5562600" y="2133600"/>
          <a:ext cx="2667000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23" name="Diagram 22"/>
          <p:cNvGraphicFramePr/>
          <p:nvPr/>
        </p:nvGraphicFramePr>
        <p:xfrm>
          <a:off x="6139540" y="5562600"/>
          <a:ext cx="2514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40" name="Down Arrow 39"/>
          <p:cNvSpPr/>
          <p:nvPr/>
        </p:nvSpPr>
        <p:spPr>
          <a:xfrm>
            <a:off x="4114800" y="13716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41910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Down Arrow 42"/>
          <p:cNvSpPr/>
          <p:nvPr/>
        </p:nvSpPr>
        <p:spPr>
          <a:xfrm flipH="1">
            <a:off x="4191000" y="4419600"/>
            <a:ext cx="152400" cy="762000"/>
          </a:xfrm>
          <a:prstGeom prst="downArrow">
            <a:avLst>
              <a:gd name="adj1" fmla="val 50000"/>
              <a:gd name="adj2" fmla="val 5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2705100" y="31623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30938" y="3886200"/>
            <a:ext cx="1143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IQAC</a:t>
            </a:r>
            <a:endParaRPr lang="en-US" sz="2400" b="1" dirty="0"/>
          </a:p>
        </p:txBody>
      </p:sp>
      <p:sp>
        <p:nvSpPr>
          <p:cNvPr id="60" name="Right Arrow 59"/>
          <p:cNvSpPr/>
          <p:nvPr/>
        </p:nvSpPr>
        <p:spPr>
          <a:xfrm>
            <a:off x="5562600" y="4114800"/>
            <a:ext cx="6096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Down Arrow 60"/>
          <p:cNvSpPr/>
          <p:nvPr/>
        </p:nvSpPr>
        <p:spPr>
          <a:xfrm>
            <a:off x="6781800" y="4343400"/>
            <a:ext cx="76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rot="10800000" flipV="1">
            <a:off x="2286000" y="10668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2757488" y="3101975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ight Arrow 68"/>
          <p:cNvSpPr/>
          <p:nvPr/>
        </p:nvSpPr>
        <p:spPr>
          <a:xfrm>
            <a:off x="5068888" y="25146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6746875" y="31242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5410200" y="31242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V="1">
            <a:off x="1257300" y="3695700"/>
            <a:ext cx="2057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1333500" y="3695700"/>
            <a:ext cx="2057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>
            <a:off x="5791200" y="5943600"/>
            <a:ext cx="381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3600" b="1" dirty="0" smtClean="0"/>
              <a:t>SA Process Schedule ................</a:t>
            </a:r>
            <a:br>
              <a:rPr lang="en-GB" sz="3600" b="1" dirty="0" smtClean="0"/>
            </a:br>
            <a:r>
              <a:rPr lang="en-GB" sz="2800" b="1" dirty="0" smtClean="0">
                <a:solidFill>
                  <a:srgbClr val="C00000"/>
                </a:solidFill>
              </a:rPr>
              <a:t>B. Implementation Phase  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B5. Preparation of the </a:t>
            </a:r>
            <a:r>
              <a:rPr lang="en-GB" sz="4000" b="1" dirty="0" smtClean="0">
                <a:solidFill>
                  <a:srgbClr val="D60093"/>
                </a:solidFill>
              </a:rPr>
              <a:t>Internal SA Report</a:t>
            </a:r>
            <a:endParaRPr lang="en-US" sz="4000" b="1" dirty="0" smtClean="0">
              <a:solidFill>
                <a:srgbClr val="D60093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 	</a:t>
            </a:r>
            <a:r>
              <a:rPr lang="en-GB" dirty="0" smtClean="0"/>
              <a:t>The SA Committee will prepare the Internal </a:t>
            </a:r>
            <a:r>
              <a:rPr lang="en-GB" b="1" dirty="0" smtClean="0"/>
              <a:t>SA</a:t>
            </a:r>
            <a:r>
              <a:rPr lang="en-GB" dirty="0" smtClean="0"/>
              <a:t> Report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B6. Presentation of Internal SA Report to authorities</a:t>
            </a:r>
            <a:r>
              <a:rPr lang="en-GB" sz="3400" b="1" dirty="0" smtClean="0"/>
              <a:t> </a:t>
            </a: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B7. </a:t>
            </a:r>
            <a:r>
              <a:rPr lang="en-GB" sz="4000" b="1" dirty="0" smtClean="0">
                <a:solidFill>
                  <a:srgbClr val="CC0066"/>
                </a:solidFill>
              </a:rPr>
              <a:t>Socialization of SA results</a:t>
            </a:r>
            <a:endParaRPr lang="en-US" sz="4000" b="1" dirty="0" smtClean="0">
              <a:solidFill>
                <a:srgbClr val="CC00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 	</a:t>
            </a:r>
            <a:r>
              <a:rPr lang="en-GB" dirty="0" smtClean="0"/>
              <a:t>The</a:t>
            </a:r>
            <a:r>
              <a:rPr lang="en-GB" b="1" dirty="0" smtClean="0"/>
              <a:t> SA</a:t>
            </a:r>
            <a:r>
              <a:rPr lang="en-GB" dirty="0" smtClean="0"/>
              <a:t> Report should be shared and discussed with the university and academic community;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B8. Delivery of Internal SA Report to external peers</a:t>
            </a:r>
            <a:endParaRPr lang="en-US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The </a:t>
            </a:r>
            <a:r>
              <a:rPr lang="en-GB" b="1" dirty="0" smtClean="0"/>
              <a:t>Internal SA Report</a:t>
            </a:r>
            <a:r>
              <a:rPr lang="en-GB" dirty="0" smtClean="0"/>
              <a:t> should be sent to the institutional </a:t>
            </a:r>
            <a:r>
              <a:rPr lang="en-GB" b="1" dirty="0" smtClean="0"/>
              <a:t>SA</a:t>
            </a:r>
            <a:r>
              <a:rPr lang="en-GB" dirty="0" smtClean="0"/>
              <a:t> Unit and external peers at least </a:t>
            </a:r>
            <a:r>
              <a:rPr lang="en-GB" b="1" dirty="0" smtClean="0">
                <a:solidFill>
                  <a:srgbClr val="D60093"/>
                </a:solidFill>
              </a:rPr>
              <a:t>one month </a:t>
            </a:r>
            <a:r>
              <a:rPr lang="en-GB" dirty="0" smtClean="0"/>
              <a:t>before their site visit.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en-GB" sz="3600" b="1" smtClean="0"/>
              <a:t>SA Process Schedule ................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239000" cy="4114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100" b="1" dirty="0" smtClean="0">
                <a:solidFill>
                  <a:srgbClr val="C00000"/>
                </a:solidFill>
              </a:rPr>
              <a:t>C. External Validation Phase</a:t>
            </a:r>
            <a:endParaRPr lang="en-US" sz="41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/>
              <a:t>C1. Planning of the external peer site visit</a:t>
            </a: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Preparation of the agenda and site visit by </a:t>
            </a:r>
            <a:r>
              <a:rPr lang="en-GB" b="1" dirty="0" smtClean="0"/>
              <a:t>SA Unit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Discussion of the agenda with the external peers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/>
              <a:t>C2. External peer visit</a:t>
            </a: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 	M</a:t>
            </a:r>
            <a:r>
              <a:rPr lang="en-GB" dirty="0" smtClean="0"/>
              <a:t>inimum of </a:t>
            </a:r>
            <a:r>
              <a:rPr lang="en-GB" b="1" dirty="0" smtClean="0">
                <a:solidFill>
                  <a:srgbClr val="D60093"/>
                </a:solidFill>
              </a:rPr>
              <a:t>three</a:t>
            </a:r>
            <a:r>
              <a:rPr lang="en-GB" b="1" dirty="0" smtClean="0">
                <a:solidFill>
                  <a:srgbClr val="9900CC"/>
                </a:solidFill>
              </a:rPr>
              <a:t> </a:t>
            </a:r>
            <a:r>
              <a:rPr lang="en-GB" dirty="0" smtClean="0"/>
              <a:t>working days visit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/>
              <a:t>C3. External SA Validation Report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en-GB" sz="3600" b="1" smtClean="0"/>
              <a:t>SA Process Schedule ................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239000" cy="4114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600" b="1" dirty="0" smtClean="0">
                <a:solidFill>
                  <a:srgbClr val="C00000"/>
                </a:solidFill>
              </a:rPr>
              <a:t>D. Final Self-Assessment Report</a:t>
            </a:r>
            <a:endParaRPr lang="en-US" sz="46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SA Committee should prepare Final SA Report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CC0066"/>
                </a:solidFill>
              </a:rPr>
              <a:t>Final Report </a:t>
            </a:r>
            <a:r>
              <a:rPr lang="en-GB" sz="4000" dirty="0" smtClean="0"/>
              <a:t>will integrate </a:t>
            </a:r>
            <a:r>
              <a:rPr lang="en-GB" sz="4000" b="1" dirty="0" smtClean="0">
                <a:solidFill>
                  <a:srgbClr val="CC0066"/>
                </a:solidFill>
              </a:rPr>
              <a:t>External</a:t>
            </a:r>
            <a:r>
              <a:rPr lang="en-GB" sz="4000" dirty="0" smtClean="0"/>
              <a:t> Validation Report with </a:t>
            </a:r>
            <a:r>
              <a:rPr lang="en-GB" sz="4000" b="1" dirty="0" smtClean="0">
                <a:solidFill>
                  <a:srgbClr val="CC0066"/>
                </a:solidFill>
              </a:rPr>
              <a:t>Internal</a:t>
            </a:r>
            <a:r>
              <a:rPr lang="en-GB" sz="4000" dirty="0" smtClean="0"/>
              <a:t> SA Report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600" b="1" dirty="0" smtClean="0">
                <a:solidFill>
                  <a:srgbClr val="C00000"/>
                </a:solidFill>
              </a:rPr>
              <a:t>E. Orientations for Change Management</a:t>
            </a:r>
            <a:endParaRPr lang="en-US" sz="46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SA ends </a:t>
            </a:r>
            <a:r>
              <a:rPr lang="en-GB" sz="4000" dirty="0" smtClean="0"/>
              <a:t>with the Final SA Report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SA report </a:t>
            </a:r>
            <a:r>
              <a:rPr lang="en-GB" sz="4000" dirty="0" smtClean="0"/>
              <a:t>is considered as a Preliminary Improvement Plan.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57200" y="304800"/>
            <a:ext cx="7848600" cy="5381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D60093"/>
                </a:solidFill>
                <a:latin typeface="Cambria" pitchFamily="18" charset="0"/>
                <a:cs typeface="+mn-cs"/>
              </a:rPr>
              <a:t>SA needs codes of practice </a:t>
            </a:r>
            <a:endParaRPr lang="en-US" sz="32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+mn-cs"/>
            </a:endParaRPr>
          </a:p>
        </p:txBody>
      </p:sp>
      <p:pic>
        <p:nvPicPr>
          <p:cNvPr id="36867" name="Picture 4" descr="sf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195388"/>
            <a:ext cx="22367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6" descr="CP - ED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414314">
            <a:off x="1495425" y="3198813"/>
            <a:ext cx="2236788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cp - p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38177">
            <a:off x="4733925" y="3138488"/>
            <a:ext cx="2236788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305800" cy="28777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 smtClean="0">
                <a:solidFill>
                  <a:srgbClr val="CC00CC"/>
                </a:solidFill>
              </a:rPr>
              <a:t>Self-Assessment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dirty="0" smtClean="0">
                <a:solidFill>
                  <a:srgbClr val="CC00CC"/>
                </a:solidFill>
                <a:latin typeface="Arial Narrow" pitchFamily="34" charset="0"/>
              </a:rPr>
              <a:t>Criteria (9)  &amp;  Standards (70)</a:t>
            </a:r>
            <a:endParaRPr lang="en-US" sz="7200" b="1" dirty="0">
              <a:solidFill>
                <a:srgbClr val="CC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000" b="1" dirty="0" smtClean="0"/>
              <a:t>Self-Assessment Criteria and Standard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1: Governance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2: </a:t>
            </a:r>
            <a:r>
              <a:rPr lang="en-US" sz="2800" b="1" dirty="0" smtClean="0">
                <a:solidFill>
                  <a:srgbClr val="CC0099"/>
                </a:solidFill>
              </a:rPr>
              <a:t>Curriculum Content Design </a:t>
            </a:r>
            <a:r>
              <a:rPr lang="en-US" sz="2800" b="1" dirty="0" smtClean="0"/>
              <a:t>&amp; Review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3: Student Admission, Progress and Achievements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4: Physical Facilities </a:t>
            </a:r>
            <a:r>
              <a:rPr lang="en-US" sz="2800" dirty="0" smtClean="0">
                <a:latin typeface="Agency FB" pitchFamily="34" charset="0"/>
              </a:rPr>
              <a:t>(7</a:t>
            </a:r>
            <a:r>
              <a:rPr lang="en-US" sz="2800" baseline="30000" dirty="0" smtClean="0">
                <a:latin typeface="Agency FB" pitchFamily="34" charset="0"/>
              </a:rPr>
              <a:t>th</a:t>
            </a:r>
            <a:r>
              <a:rPr lang="en-US" sz="2800" dirty="0" smtClean="0">
                <a:latin typeface="Agency FB" pitchFamily="34" charset="0"/>
              </a:rPr>
              <a:t>  in report)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5: </a:t>
            </a:r>
            <a:r>
              <a:rPr lang="en-US" sz="2800" b="1" dirty="0" smtClean="0">
                <a:solidFill>
                  <a:srgbClr val="CC0099"/>
                </a:solidFill>
              </a:rPr>
              <a:t>Teaching - Learning and Assessment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6: Student Support Services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7: Staff and Facilities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8: Research and Extension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9: Process Management &amp; Continuous Improvement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762000"/>
          </a:xfrm>
          <a:solidFill>
            <a:schemeClr val="bg2"/>
          </a:solidFill>
        </p:spPr>
        <p:txBody>
          <a:bodyPr/>
          <a:lstStyle/>
          <a:p>
            <a:pPr marL="514350" indent="-514350" eaLnBrk="1" hangingPunct="1"/>
            <a:r>
              <a:rPr lang="en-US" sz="3600" b="1" dirty="0" smtClean="0">
                <a:solidFill>
                  <a:srgbClr val="0000CC"/>
                </a:solidFill>
                <a:latin typeface="Arial Narrow" pitchFamily="34" charset="0"/>
              </a:rPr>
              <a:t>1. Governance:</a:t>
            </a:r>
            <a:r>
              <a:rPr lang="en-US" sz="3600" dirty="0" smtClean="0">
                <a:solidFill>
                  <a:srgbClr val="0000CC"/>
                </a:solidFill>
                <a:latin typeface="Arial Narrow" pitchFamily="34" charset="0"/>
              </a:rPr>
              <a:t> organization &amp; management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6477000" cy="32766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3000" b="1" dirty="0" smtClean="0">
                <a:solidFill>
                  <a:srgbClr val="CC00CC"/>
                </a:solidFill>
              </a:rPr>
              <a:t>Mission &amp; Objectives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3000" dirty="0" smtClean="0"/>
              <a:t>Management 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800" b="1" dirty="0" smtClean="0"/>
              <a:t>Accountability &amp; Transparency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800" b="1" dirty="0" smtClean="0"/>
              <a:t>Academic leadership and autonomy</a:t>
            </a:r>
            <a:endParaRPr lang="en-US" sz="3000" dirty="0" smtClean="0"/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sz="2800" b="1" dirty="0" smtClean="0"/>
              <a:t>Stakeholder's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1-1: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Mission</a:t>
            </a:r>
            <a:r>
              <a:rPr lang="en-US" sz="2800" b="1" dirty="0" smtClean="0"/>
              <a:t> and objectives are defined in respect of national relevance </a:t>
            </a:r>
            <a:r>
              <a:rPr lang="en-US" sz="2800" dirty="0" smtClean="0"/>
              <a:t>in compliance with the legal requirements, QA requirements and external reference standards.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1-2: </a:t>
            </a:r>
            <a:r>
              <a:rPr lang="en-US" sz="2800" b="1" dirty="0" smtClean="0"/>
              <a:t>The intended learning outcomes (ILOs) need to be defined specifying </a:t>
            </a:r>
            <a:r>
              <a:rPr lang="en-US" sz="2800" dirty="0" smtClean="0"/>
              <a:t>skills, results and behavior in the students that must be observable, measurable in a given condition.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1-3: </a:t>
            </a:r>
            <a:r>
              <a:rPr lang="en-US" sz="2800" b="1" dirty="0" smtClean="0"/>
              <a:t>There should be a well-defined graduate profile which will clearly and </a:t>
            </a:r>
            <a:r>
              <a:rPr lang="en-US" sz="2800" dirty="0" smtClean="0"/>
              <a:t>succinctly describe the competencies in the graduate that the academic program aims to produce.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1-4: </a:t>
            </a:r>
            <a:r>
              <a:rPr lang="en-US" sz="2800" b="1" dirty="0" smtClean="0"/>
              <a:t>Intended learning outcomes must satisfy the mission and objectives of </a:t>
            </a:r>
            <a:r>
              <a:rPr lang="en-US" sz="2800" dirty="0" smtClean="0"/>
              <a:t>the program and institution.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1-5: </a:t>
            </a:r>
            <a:r>
              <a:rPr lang="en-US" sz="2800" b="1" dirty="0" smtClean="0"/>
              <a:t>The University must have an organizational structure and organizational </a:t>
            </a:r>
            <a:r>
              <a:rPr lang="en-US" sz="2800" dirty="0" smtClean="0"/>
              <a:t>units with defined responsibilities in compliance with the legal framework under which the university is established.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1-6: </a:t>
            </a:r>
            <a:r>
              <a:rPr lang="en-US" sz="2800" b="1" dirty="0" smtClean="0"/>
              <a:t>The institution/program offering entity must review and ratify the </a:t>
            </a:r>
            <a:r>
              <a:rPr lang="en-US" sz="2800" dirty="0" smtClean="0"/>
              <a:t>policies and procedures periodically with an objective of further improvement.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1-7: </a:t>
            </a:r>
            <a:r>
              <a:rPr lang="en-US" sz="2800" b="1" dirty="0" smtClean="0"/>
              <a:t>Code of conduct for the students and code of conduct for staff members </a:t>
            </a:r>
            <a:r>
              <a:rPr lang="en-US" sz="2800" dirty="0" smtClean="0"/>
              <a:t>and disciplinary rules and regulations are well defined and well communicated.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1-8: </a:t>
            </a:r>
            <a:r>
              <a:rPr lang="en-US" sz="2800" b="1" dirty="0" smtClean="0"/>
              <a:t>The University must have a well-designed website, which will contain </a:t>
            </a:r>
            <a:r>
              <a:rPr lang="en-US" sz="2800" dirty="0" smtClean="0"/>
              <a:t>all sorts of information of the university and programs with easy access to the stakeholders.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1-9: </a:t>
            </a:r>
            <a:r>
              <a:rPr lang="en-US" sz="2800" b="1" dirty="0" smtClean="0"/>
              <a:t>A student handbook containing mission, objectives, graduate profile, </a:t>
            </a:r>
            <a:r>
              <a:rPr lang="en-US" sz="2800" dirty="0" smtClean="0"/>
              <a:t>academic calendar, rules, regulations and program related information in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l"/>
            <a:r>
              <a:rPr lang="en-US" sz="3600" b="1" smtClean="0"/>
              <a:t>Self-Assessment (SA): </a:t>
            </a:r>
            <a:r>
              <a:rPr lang="en-US" sz="3600" b="1" smtClean="0">
                <a:solidFill>
                  <a:srgbClr val="D60093"/>
                </a:solidFill>
              </a:rPr>
              <a:t>Definition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3886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C00000"/>
                </a:solidFill>
              </a:rPr>
              <a:t>Self-Assessment</a:t>
            </a:r>
            <a:r>
              <a:rPr lang="en-US" sz="2800" smtClean="0"/>
              <a:t> …. refers to a comprehensive, systematic and regular review of a …... study program’s activities and results.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sz="280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D60093"/>
                </a:solidFill>
              </a:rPr>
              <a:t>The SA process </a:t>
            </a:r>
            <a:r>
              <a:rPr lang="en-US" sz="2800" smtClean="0"/>
              <a:t>allows the organization to discern clearly its </a:t>
            </a:r>
            <a:r>
              <a:rPr lang="en-US" sz="2800" b="1" smtClean="0">
                <a:solidFill>
                  <a:srgbClr val="C00000"/>
                </a:solidFill>
              </a:rPr>
              <a:t>strengths</a:t>
            </a:r>
            <a:r>
              <a:rPr lang="en-US" sz="2800" smtClean="0"/>
              <a:t> and areas in which </a:t>
            </a:r>
            <a:r>
              <a:rPr lang="en-US" sz="2800" b="1" smtClean="0">
                <a:solidFill>
                  <a:srgbClr val="C00000"/>
                </a:solidFill>
              </a:rPr>
              <a:t>improvements</a:t>
            </a:r>
            <a:r>
              <a:rPr lang="en-US" sz="2800" smtClean="0"/>
              <a:t> are required and culminates in </a:t>
            </a:r>
            <a:r>
              <a:rPr lang="en-US" sz="2800" b="1" smtClean="0">
                <a:solidFill>
                  <a:srgbClr val="990033"/>
                </a:solidFill>
              </a:rPr>
              <a:t>planned development </a:t>
            </a:r>
            <a:r>
              <a:rPr lang="en-US" sz="2800" smtClean="0"/>
              <a:t>actions which are then monitored for progress and achievement.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1-10: </a:t>
            </a:r>
            <a:r>
              <a:rPr lang="en-US" sz="2800" b="1" dirty="0" smtClean="0">
                <a:latin typeface="Arial Narrow" pitchFamily="34" charset="0"/>
              </a:rPr>
              <a:t>Documentation at all levels of university administration from central to </a:t>
            </a:r>
            <a:r>
              <a:rPr lang="en-US" sz="2800" dirty="0" smtClean="0">
                <a:latin typeface="Arial Narrow" pitchFamily="34" charset="0"/>
              </a:rPr>
              <a:t>individual faculty members.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1-11: </a:t>
            </a:r>
            <a:r>
              <a:rPr lang="en-US" sz="2800" b="1" dirty="0" smtClean="0">
                <a:latin typeface="Arial Narrow" pitchFamily="34" charset="0"/>
              </a:rPr>
              <a:t>In order to be responsive to the emerging changes and needs </a:t>
            </a:r>
            <a:r>
              <a:rPr lang="en-US" sz="2800" dirty="0" smtClean="0">
                <a:latin typeface="Arial Narrow" pitchFamily="34" charset="0"/>
              </a:rPr>
              <a:t>universities and the academic units of the university must have effective institutional leadership and sufficient autonomy.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1-12: </a:t>
            </a:r>
            <a:r>
              <a:rPr lang="en-US" sz="2800" b="1" dirty="0" smtClean="0">
                <a:latin typeface="Arial Narrow" pitchFamily="34" charset="0"/>
              </a:rPr>
              <a:t>The academic leaders and the faculty members must be judicious and </a:t>
            </a:r>
            <a:r>
              <a:rPr lang="en-US" sz="2800" dirty="0" smtClean="0">
                <a:latin typeface="Arial Narrow" pitchFamily="34" charset="0"/>
              </a:rPr>
              <a:t>guided by the values of quality assurance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1-13: </a:t>
            </a:r>
            <a:r>
              <a:rPr lang="en-US" sz="2800" b="1" dirty="0" smtClean="0">
                <a:latin typeface="Arial Narrow" pitchFamily="34" charset="0"/>
              </a:rPr>
              <a:t>Management of stakeholders’ feedback to get useful insights for the </a:t>
            </a:r>
            <a:r>
              <a:rPr lang="en-US" sz="2800" dirty="0" smtClean="0">
                <a:latin typeface="Arial Narrow" pitchFamily="34" charset="0"/>
              </a:rPr>
              <a:t>purpose of improvement in all aspects of teaching learning and research.</a:t>
            </a:r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762000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marL="536575" indent="-536575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2. </a:t>
            </a:r>
            <a:r>
              <a:rPr lang="en-US" sz="4000" b="1" dirty="0" smtClean="0">
                <a:solidFill>
                  <a:srgbClr val="0000CC"/>
                </a:solidFill>
                <a:latin typeface="Arial Black" pitchFamily="34" charset="0"/>
              </a:rPr>
              <a:t>Curriculum: </a:t>
            </a:r>
            <a:r>
              <a:rPr lang="en-US" sz="3600" b="1" dirty="0" smtClean="0"/>
              <a:t>Content Design &amp; Review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7315200" cy="38100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Involvement of Stakeholders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Need Assessment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Content &amp; </a:t>
            </a:r>
            <a:r>
              <a:rPr lang="en-US" sz="2800" b="1" dirty="0" smtClean="0">
                <a:solidFill>
                  <a:srgbClr val="CC0099"/>
                </a:solidFill>
              </a:rPr>
              <a:t>Structure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Defining Course </a:t>
            </a:r>
            <a:r>
              <a:rPr lang="en-US" sz="2800" b="1" dirty="0" smtClean="0">
                <a:solidFill>
                  <a:srgbClr val="CC0099"/>
                </a:solidFill>
                <a:latin typeface="Arial Black" pitchFamily="34" charset="0"/>
              </a:rPr>
              <a:t>Learning Outcomes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Skill </a:t>
            </a:r>
            <a:r>
              <a:rPr lang="en-US" sz="2800" b="1" dirty="0" smtClean="0">
                <a:latin typeface="Agency FB" pitchFamily="34" charset="0"/>
              </a:rPr>
              <a:t>(</a:t>
            </a:r>
            <a:r>
              <a:rPr lang="en-US" sz="2800" b="1" dirty="0" smtClean="0">
                <a:solidFill>
                  <a:srgbClr val="CC0099"/>
                </a:solidFill>
                <a:latin typeface="Agency FB" pitchFamily="34" charset="0"/>
              </a:rPr>
              <a:t>Graduate Profile</a:t>
            </a:r>
            <a:r>
              <a:rPr lang="en-US" sz="2800" b="1" dirty="0" smtClean="0">
                <a:latin typeface="Agency FB" pitchFamily="34" charset="0"/>
              </a:rPr>
              <a:t>) </a:t>
            </a:r>
            <a:r>
              <a:rPr lang="en-US" sz="2800" b="1" dirty="0" smtClean="0"/>
              <a:t>Development Mechanism or </a:t>
            </a:r>
            <a:r>
              <a:rPr lang="en-US" sz="2800" b="1" dirty="0" smtClean="0">
                <a:solidFill>
                  <a:srgbClr val="CC0099"/>
                </a:solidFill>
                <a:latin typeface="Arial Black" pitchFamily="34" charset="0"/>
              </a:rPr>
              <a:t>Strategy</a:t>
            </a:r>
            <a:endParaRPr lang="en-US" sz="2800" b="1" dirty="0" smtClean="0">
              <a:latin typeface="Arial Black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CC0099"/>
                </a:solidFill>
                <a:latin typeface="Arial Black" pitchFamily="34" charset="0"/>
              </a:rPr>
              <a:t>Evaluation</a:t>
            </a:r>
            <a:r>
              <a:rPr lang="en-US" sz="2800" b="1" dirty="0" smtClean="0"/>
              <a:t> &amp;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CC00CC"/>
                </a:solidFill>
              </a:rPr>
              <a:t>Standard 2-1</a:t>
            </a:r>
            <a:r>
              <a:rPr lang="en-US" sz="2600" b="1" dirty="0" smtClean="0"/>
              <a:t>: University must have a well-defined procedure to design and review the </a:t>
            </a:r>
            <a:r>
              <a:rPr lang="en-US" sz="2600" dirty="0" smtClean="0"/>
              <a:t>curriculum of academic programs periodically.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CC00CC"/>
                </a:solidFill>
              </a:rPr>
              <a:t>Standard 2-2: </a:t>
            </a:r>
            <a:r>
              <a:rPr lang="en-US" sz="2600" b="1" dirty="0" smtClean="0"/>
              <a:t>There must be a program specific body or committee with </a:t>
            </a:r>
            <a:r>
              <a:rPr lang="en-US" sz="2600" dirty="0" smtClean="0"/>
              <a:t>representation from the major stakeholders to take care of design and redesign of curriculum.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CC00CC"/>
                </a:solidFill>
              </a:rPr>
              <a:t>Standard 2-3</a:t>
            </a:r>
            <a:r>
              <a:rPr lang="en-US" sz="2600" b="1" dirty="0" smtClean="0"/>
              <a:t>: Designed curriculum with valid basis and all changes in the curriculum </a:t>
            </a:r>
            <a:r>
              <a:rPr lang="en-US" sz="2600" dirty="0" smtClean="0"/>
              <a:t>with specific reasons must be properly documented.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CC00CC"/>
                </a:solidFill>
              </a:rPr>
              <a:t>Standard 2-4: </a:t>
            </a:r>
            <a:r>
              <a:rPr lang="en-US" sz="2600" b="1" dirty="0" smtClean="0"/>
              <a:t>Curriculum must the aligned with program objectives, intended learning </a:t>
            </a:r>
            <a:r>
              <a:rPr lang="en-US" sz="2600" dirty="0" smtClean="0"/>
              <a:t>outcomes through proper skill mapping.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CC00CC"/>
                </a:solidFill>
              </a:rPr>
              <a:t>Standard 2-5: </a:t>
            </a:r>
            <a:r>
              <a:rPr lang="en-US" sz="2600" b="1" dirty="0" smtClean="0"/>
              <a:t>Designed curriculum must satisfy the mission and defined graduate </a:t>
            </a:r>
            <a:r>
              <a:rPr lang="en-US" sz="2600" dirty="0" smtClean="0"/>
              <a:t>profile.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0668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4000" b="1" dirty="0" smtClean="0">
                <a:solidFill>
                  <a:srgbClr val="0000CC"/>
                </a:solidFill>
                <a:latin typeface="Arial Black" pitchFamily="34" charset="0"/>
              </a:rPr>
              <a:t>Student Admission,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Progress and Achievements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162800" cy="2209800"/>
          </a:xfrm>
        </p:spPr>
        <p:txBody>
          <a:bodyPr/>
          <a:lstStyle/>
          <a:p>
            <a:r>
              <a:rPr lang="en-US" sz="3600" b="1" dirty="0" smtClean="0"/>
              <a:t>Entry qualification</a:t>
            </a:r>
          </a:p>
          <a:p>
            <a:r>
              <a:rPr lang="en-US" sz="3600" b="1" dirty="0" smtClean="0"/>
              <a:t>Admission Procedure</a:t>
            </a:r>
          </a:p>
          <a:p>
            <a:r>
              <a:rPr lang="en-US" sz="3600" b="1" dirty="0" smtClean="0"/>
              <a:t>Progress &amp; Achievement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3-1: </a:t>
            </a:r>
            <a:r>
              <a:rPr lang="en-US" sz="2800" b="1" dirty="0" smtClean="0"/>
              <a:t>Entry requirements must be well defined, measurable and </a:t>
            </a:r>
            <a:r>
              <a:rPr lang="en-US" sz="2800" dirty="0" smtClean="0"/>
              <a:t>communicable to the potential candidates for admission.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3-2: </a:t>
            </a:r>
            <a:r>
              <a:rPr lang="en-US" sz="2800" b="1" dirty="0" smtClean="0"/>
              <a:t>Entry requirements must reflect the level of qualifications required to </a:t>
            </a:r>
            <a:r>
              <a:rPr lang="en-US" sz="2800" dirty="0" smtClean="0"/>
              <a:t>afford the academic load of a particular program and match with the nature of the discipline.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3-3: </a:t>
            </a:r>
            <a:r>
              <a:rPr lang="en-US" sz="2800" b="1" dirty="0" smtClean="0"/>
              <a:t>The admission process ensures fair treatment to all applicants with </a:t>
            </a:r>
            <a:r>
              <a:rPr lang="en-US" sz="2800" dirty="0" smtClean="0"/>
              <a:t>transparent and good practices and do not discriminate applicants in any way.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3-4: </a:t>
            </a:r>
            <a:r>
              <a:rPr lang="en-US" sz="2800" b="1" dirty="0" smtClean="0"/>
              <a:t>Everyone has confidence in the integrity of the admissions process.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3-5: </a:t>
            </a:r>
            <a:r>
              <a:rPr lang="en-US" sz="2800" b="1" dirty="0" smtClean="0"/>
              <a:t>The admission process is competent enough to differentiate between </a:t>
            </a:r>
            <a:r>
              <a:rPr lang="en-US" sz="2800" dirty="0" smtClean="0"/>
              <a:t>apparently equally qualified and non-qualified candidates for courses with competitive entry.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3-6: </a:t>
            </a:r>
            <a:r>
              <a:rPr lang="en-US" sz="2800" b="1" dirty="0" smtClean="0"/>
              <a:t>The admissions procedure enables the institution to select students who </a:t>
            </a:r>
            <a:r>
              <a:rPr lang="en-US" sz="2800" dirty="0" smtClean="0"/>
              <a:t>have potentials and are able to complete the academic program successfully.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3-7: </a:t>
            </a:r>
            <a:r>
              <a:rPr lang="en-US" sz="2800" b="1" dirty="0" smtClean="0"/>
              <a:t>The quality assurance system of universities should be in place to assure </a:t>
            </a:r>
            <a:r>
              <a:rPr lang="en-US" sz="2800" dirty="0" smtClean="0">
                <a:latin typeface="Arial Narrow" pitchFamily="34" charset="0"/>
              </a:rPr>
              <a:t>that levels of students‟ achievements and progress are monitored and recorded duly for the use of reference points, evaluation of achievement and meaningful academic guidance and counseling.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3-8: </a:t>
            </a:r>
            <a:r>
              <a:rPr lang="en-US" sz="2800" b="1" dirty="0" smtClean="0"/>
              <a:t>The quality assurance system of the university maintains a record of the </a:t>
            </a:r>
            <a:r>
              <a:rPr lang="en-US" sz="2800" dirty="0" smtClean="0">
                <a:latin typeface="Arial Narrow" pitchFamily="34" charset="0"/>
              </a:rPr>
              <a:t>total number of years, semester, and credits, for each student, to be eligible for certification and other credentials.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3-9: </a:t>
            </a:r>
            <a:r>
              <a:rPr lang="en-US" sz="2800" b="1" dirty="0" smtClean="0"/>
              <a:t>Student progress and achievement monitoring system is comprehensive </a:t>
            </a:r>
            <a:r>
              <a:rPr lang="en-US" sz="2800" dirty="0" smtClean="0">
                <a:latin typeface="Arial Narrow" pitchFamily="34" charset="0"/>
              </a:rPr>
              <a:t>enough to identify the students who are showing poor progress, who are not achieving and who are at risk.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001000" cy="609600"/>
          </a:xfrm>
        </p:spPr>
        <p:txBody>
          <a:bodyPr/>
          <a:lstStyle/>
          <a:p>
            <a:pPr algn="l">
              <a:defRPr/>
            </a:pP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4. </a:t>
            </a:r>
            <a:r>
              <a:rPr lang="en-US" sz="4000" b="1" dirty="0" smtClean="0">
                <a:solidFill>
                  <a:srgbClr val="0000CC"/>
                </a:solidFill>
                <a:latin typeface="Arial Black" pitchFamily="34" charset="0"/>
              </a:rPr>
              <a:t>Physical Facilities</a:t>
            </a:r>
            <a:endParaRPr lang="en-US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6629400" cy="2819400"/>
          </a:xfrm>
        </p:spPr>
        <p:txBody>
          <a:bodyPr/>
          <a:lstStyle/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b="1" dirty="0" smtClean="0"/>
              <a:t>Classroom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b="1" dirty="0" smtClean="0"/>
              <a:t>Library facilities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b="1" dirty="0" smtClean="0"/>
              <a:t>Laboratory and field laboratories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b="1" dirty="0" smtClean="0"/>
              <a:t>Medical facilities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b="1" dirty="0" smtClean="0"/>
              <a:t>Other facilities (sports, cultural….)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4-1: </a:t>
            </a:r>
            <a:r>
              <a:rPr lang="en-US" sz="2800" b="1" dirty="0" smtClean="0"/>
              <a:t>For the purpose of quality assurance in higher education it is to be </a:t>
            </a:r>
            <a:r>
              <a:rPr lang="en-US" sz="2800" dirty="0" smtClean="0"/>
              <a:t>ensured that the physical facilities as required for a particular academic program are appropriate, adequate, comfortable, safe, aesthetically pleasing and well managed.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4-2: </a:t>
            </a:r>
            <a:r>
              <a:rPr lang="en-US" sz="2800" b="1" dirty="0" smtClean="0"/>
              <a:t>The higher education institution provides and ensures access to the </a:t>
            </a:r>
            <a:r>
              <a:rPr lang="en-US" sz="2800" dirty="0" smtClean="0"/>
              <a:t>necessary information technology resources, computers, Internet, and other communication equipment for the teachers and students.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chemeClr val="bg2"/>
          </a:solidFill>
        </p:spPr>
        <p:txBody>
          <a:bodyPr rtlCol="0">
            <a:noAutofit/>
          </a:bodyPr>
          <a:lstStyle/>
          <a:p>
            <a:pPr marL="449263" indent="-449263" algn="l" eaLnBrk="1" fontAlgn="auto" hangingPunct="1">
              <a:spcAft>
                <a:spcPts val="0"/>
              </a:spcAft>
              <a:tabLst>
                <a:tab pos="623888" algn="l"/>
              </a:tabLst>
              <a:defRPr/>
            </a:pP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5. Teaching-Learning and 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40386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Quality Staff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Appropriate teaching learning methods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Use of </a:t>
            </a:r>
            <a:r>
              <a:rPr lang="en-US" sz="2400" b="1" dirty="0" smtClean="0">
                <a:solidFill>
                  <a:srgbClr val="CC0099"/>
                </a:solidFill>
                <a:latin typeface="Arial Black" pitchFamily="34" charset="0"/>
              </a:rPr>
              <a:t>Lesson plan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Technology integration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Focus of Learning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Skill Development Mechanism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Assessment of Student Performance</a:t>
            </a:r>
          </a:p>
          <a:p>
            <a:pPr marL="661988" lvl="1" indent="-26193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CC0099"/>
                </a:solidFill>
                <a:latin typeface="Arial Black" pitchFamily="34" charset="0"/>
              </a:rPr>
              <a:t>Plan (TOS), Rubric</a:t>
            </a:r>
            <a:r>
              <a:rPr lang="en-US" sz="2400" b="1" dirty="0" smtClean="0"/>
              <a:t>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239000" cy="685800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SELF </a:t>
            </a:r>
            <a:r>
              <a:rPr lang="en-US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–ASSESSMENT/Evaluation</a:t>
            </a:r>
            <a:endParaRPr lang="en-US" sz="36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20000" cy="3581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b="1" dirty="0" smtClean="0"/>
              <a:t>	</a:t>
            </a:r>
            <a:r>
              <a:rPr lang="en-IN" b="1" dirty="0" smtClean="0">
                <a:solidFill>
                  <a:srgbClr val="D60093"/>
                </a:solidFill>
              </a:rPr>
              <a:t>SA/SE</a:t>
            </a:r>
            <a:r>
              <a:rPr lang="en-IN" dirty="0" smtClean="0"/>
              <a:t> of a study programme (undergraduate/postgraduate)</a:t>
            </a:r>
            <a:br>
              <a:rPr lang="en-IN" dirty="0" smtClean="0"/>
            </a:br>
            <a:r>
              <a:rPr lang="en-IN" dirty="0" smtClean="0"/>
              <a:t>is the </a:t>
            </a:r>
            <a:r>
              <a:rPr lang="en-IN" b="1" dirty="0" smtClean="0">
                <a:solidFill>
                  <a:srgbClr val="C00000"/>
                </a:solidFill>
              </a:rPr>
              <a:t>first step </a:t>
            </a:r>
            <a:r>
              <a:rPr lang="en-IN" dirty="0" smtClean="0"/>
              <a:t>in the process of </a:t>
            </a:r>
            <a:br>
              <a:rPr lang="en-IN" dirty="0" smtClean="0"/>
            </a:br>
            <a:r>
              <a:rPr lang="en-IN" b="1" dirty="0" smtClean="0">
                <a:solidFill>
                  <a:srgbClr val="0000CC"/>
                </a:solidFill>
              </a:rPr>
              <a:t>external quality assurance </a:t>
            </a:r>
            <a:r>
              <a:rPr lang="en-IN" dirty="0" smtClean="0"/>
              <a:t>&amp; </a:t>
            </a:r>
            <a:r>
              <a:rPr lang="en-IN" b="1" dirty="0" smtClean="0">
                <a:solidFill>
                  <a:srgbClr val="C00000"/>
                </a:solidFill>
              </a:rPr>
              <a:t>accreditation</a:t>
            </a:r>
            <a:r>
              <a:rPr lang="en-IN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050" dirty="0" smtClean="0"/>
              <a:t> </a:t>
            </a:r>
          </a:p>
        </p:txBody>
      </p:sp>
      <p:pic>
        <p:nvPicPr>
          <p:cNvPr id="9220" name="Picture 4" descr="MMj033690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1910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5-1: </a:t>
            </a:r>
            <a:r>
              <a:rPr lang="en-US" sz="2800" b="1" dirty="0" smtClean="0"/>
              <a:t>Teaching learning practice is interactive, motivating, promoting sense of </a:t>
            </a:r>
            <a:r>
              <a:rPr lang="en-US" sz="2800" dirty="0" smtClean="0"/>
              <a:t>responsibility and commitment.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5-2: </a:t>
            </a:r>
            <a:r>
              <a:rPr lang="en-US" sz="2800" b="1" dirty="0" smtClean="0"/>
              <a:t>Teaching learning practice involves practical evidence, initiates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critical thinking</a:t>
            </a:r>
            <a:r>
              <a:rPr lang="en-US" sz="2800" dirty="0" smtClean="0"/>
              <a:t>, and inspires students to apply acquired knowledge in the real life situations focusing on higher order of learning.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5-3: </a:t>
            </a:r>
            <a:r>
              <a:rPr lang="en-US" sz="2800" b="1" dirty="0" smtClean="0"/>
              <a:t>Teaching learning practice integrates the use of technology and also </a:t>
            </a:r>
            <a:r>
              <a:rPr lang="en-US" sz="2800" dirty="0" smtClean="0"/>
              <a:t>should provide students with opportunities to use these skills in academic preparation, both within and outside of the classroom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5-4: </a:t>
            </a:r>
            <a:r>
              <a:rPr lang="en-US" sz="2800" b="1" dirty="0" smtClean="0"/>
              <a:t>Teaching learning practices provide enough scope to integrate co-curricular </a:t>
            </a:r>
            <a:r>
              <a:rPr lang="en-US" sz="2800" dirty="0" smtClean="0"/>
              <a:t>and extra-curricular activities for intended skill development.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5-5: </a:t>
            </a:r>
            <a:r>
              <a:rPr lang="en-US" sz="2800" b="1" dirty="0" smtClean="0"/>
              <a:t>The teaching learning methods and opportunities must ensure that the </a:t>
            </a:r>
            <a:r>
              <a:rPr lang="en-US" sz="2800" dirty="0" smtClean="0"/>
              <a:t>identified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skills</a:t>
            </a:r>
            <a:r>
              <a:rPr lang="en-US" sz="2800" dirty="0" smtClean="0"/>
              <a:t> are transferred to students.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5-6: </a:t>
            </a:r>
            <a:r>
              <a:rPr lang="en-US" sz="2800" b="1" dirty="0" smtClean="0"/>
              <a:t>Use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of lesson plan </a:t>
            </a:r>
            <a:r>
              <a:rPr lang="en-US" sz="2800" b="1" dirty="0" smtClean="0"/>
              <a:t>should be formalized in teaching learning practice </a:t>
            </a:r>
            <a:r>
              <a:rPr lang="en-US" sz="2800" dirty="0" smtClean="0"/>
              <a:t>with proper documentation and access.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5-7: </a:t>
            </a:r>
            <a:r>
              <a:rPr lang="en-US" sz="2800" b="1" dirty="0" smtClean="0"/>
              <a:t>Students are well informed about the criteria, processes, techniques, </a:t>
            </a:r>
            <a:r>
              <a:rPr lang="en-US" sz="2800" dirty="0" smtClean="0"/>
              <a:t>tools and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rubrics</a:t>
            </a:r>
            <a:r>
              <a:rPr lang="en-US" sz="2800" dirty="0" smtClean="0"/>
              <a:t> that will be used to assess performance.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5-8: </a:t>
            </a:r>
            <a:r>
              <a:rPr lang="en-US" sz="2800" b="1" dirty="0" smtClean="0"/>
              <a:t>In line with teaching learning student performance assessment approach </a:t>
            </a:r>
            <a:r>
              <a:rPr lang="en-US" sz="2800" dirty="0" smtClean="0"/>
              <a:t>must be focused on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higher order learning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5-9: </a:t>
            </a:r>
            <a:r>
              <a:rPr lang="en-US" sz="2800" b="1" dirty="0" smtClean="0"/>
              <a:t>Assessment procedure should be comprised of a set of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multiple activities </a:t>
            </a:r>
            <a:r>
              <a:rPr lang="en-US" sz="2800" dirty="0" smtClean="0"/>
              <a:t>to measure the attainment of learning outcomes and skills.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5-10: </a:t>
            </a:r>
            <a:r>
              <a:rPr lang="en-US" sz="2800" b="1" dirty="0" smtClean="0"/>
              <a:t>Assessment procedure must be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designed</a:t>
            </a:r>
            <a:r>
              <a:rPr lang="en-US" sz="2800" b="1" dirty="0" smtClean="0"/>
              <a:t> to test abilities and skills of </a:t>
            </a:r>
            <a:r>
              <a:rPr lang="en-US" sz="2800" dirty="0" smtClean="0"/>
              <a:t>student for integration and application of knowledge and analytical approaches.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4000" b="1" dirty="0" smtClean="0"/>
              <a:t>6. Student Support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b="1" dirty="0" smtClean="0"/>
              <a:t>Academic guidance and counseling</a:t>
            </a:r>
          </a:p>
          <a:p>
            <a:r>
              <a:rPr lang="en-US" b="1" dirty="0" smtClean="0"/>
              <a:t>Co-curricular &amp; Extra-curricular Activities</a:t>
            </a:r>
          </a:p>
          <a:p>
            <a:r>
              <a:rPr lang="en-US" b="1" dirty="0" smtClean="0"/>
              <a:t>Career &amp; Placement</a:t>
            </a:r>
          </a:p>
          <a:p>
            <a:r>
              <a:rPr lang="en-US" b="1" dirty="0" smtClean="0"/>
              <a:t>Alumni Services</a:t>
            </a:r>
          </a:p>
          <a:p>
            <a:r>
              <a:rPr lang="en-US" b="1" dirty="0" smtClean="0"/>
              <a:t>Community Services…..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6-1: </a:t>
            </a:r>
            <a:r>
              <a:rPr lang="en-US" sz="2800" b="1" dirty="0" smtClean="0"/>
              <a:t>Academic guidance and counseling should be formalized with proper </a:t>
            </a:r>
            <a:r>
              <a:rPr lang="en-US" sz="2800" dirty="0" smtClean="0"/>
              <a:t>documentation.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6-2: </a:t>
            </a:r>
            <a:r>
              <a:rPr lang="en-US" sz="2800" b="1" dirty="0" smtClean="0"/>
              <a:t>Organization and Participation in co-curricular and extra-curricular </a:t>
            </a:r>
            <a:r>
              <a:rPr lang="en-US" sz="2800" dirty="0" smtClean="0"/>
              <a:t>activities should be recognized as an integral part of skill development mechanism and quality education.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6-3: </a:t>
            </a:r>
            <a:r>
              <a:rPr lang="en-US" sz="2800" b="1" dirty="0" smtClean="0"/>
              <a:t>Co-curricular and Extra-curricular activities should be encouraged with </a:t>
            </a:r>
            <a:r>
              <a:rPr lang="en-US" sz="2800" dirty="0" smtClean="0"/>
              <a:t>reasonable time to participate.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6-4: </a:t>
            </a:r>
            <a:r>
              <a:rPr lang="en-US" sz="2800" b="1" dirty="0" smtClean="0"/>
              <a:t>Career counseling and activities relating to placement of graduates need </a:t>
            </a:r>
            <a:r>
              <a:rPr lang="en-US" sz="2800" dirty="0" smtClean="0"/>
              <a:t>to be done on a regular basis under the management of a permanent administrative setup.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6-5: </a:t>
            </a:r>
            <a:r>
              <a:rPr lang="en-US" sz="2800" b="1" dirty="0" smtClean="0"/>
              <a:t>The university and program offering entities should have well organized </a:t>
            </a:r>
            <a:r>
              <a:rPr lang="en-US" sz="2800" dirty="0" smtClean="0"/>
              <a:t>and meaningful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alumni association </a:t>
            </a:r>
            <a:r>
              <a:rPr lang="en-US" sz="2800" dirty="0" smtClean="0"/>
              <a:t>to support the quality education efforts.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6-6: </a:t>
            </a:r>
            <a:r>
              <a:rPr lang="en-US" sz="2800" b="1" dirty="0" smtClean="0"/>
              <a:t>The university and program offering entities should have a formal </a:t>
            </a:r>
            <a:r>
              <a:rPr lang="en-US" sz="2800" dirty="0" smtClean="0"/>
              <a:t>system to collect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alumni feedback</a:t>
            </a:r>
            <a:r>
              <a:rPr lang="en-US" sz="2800" dirty="0" smtClean="0"/>
              <a:t> on the effectiveness of academic programs, emerging changes in the industry and working life.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029200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6-7: </a:t>
            </a:r>
            <a:r>
              <a:rPr lang="en-US" sz="2800" b="1" dirty="0" smtClean="0"/>
              <a:t>The university and program offering entities should organize programs </a:t>
            </a:r>
            <a:r>
              <a:rPr lang="en-US" sz="2800" dirty="0" smtClean="0"/>
              <a:t>relating to career guidance and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university industry collaboration </a:t>
            </a:r>
            <a:r>
              <a:rPr lang="en-US" sz="2800" dirty="0" smtClean="0"/>
              <a:t>(UIC) with the active participation of alumni association.</a:t>
            </a:r>
          </a:p>
          <a:p>
            <a:pPr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6-8: </a:t>
            </a:r>
            <a:r>
              <a:rPr lang="en-US" sz="2800" b="1" dirty="0" smtClean="0"/>
              <a:t>Students have the opportunity to involve themselves in </a:t>
            </a:r>
            <a:r>
              <a:rPr lang="en-US" sz="2800" b="1" dirty="0" smtClean="0">
                <a:solidFill>
                  <a:srgbClr val="D60093"/>
                </a:solidFill>
                <a:latin typeface="Arial Black" pitchFamily="34" charset="0"/>
              </a:rPr>
              <a:t>community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services </a:t>
            </a:r>
            <a:r>
              <a:rPr lang="en-US" sz="2800" dirty="0" smtClean="0"/>
              <a:t>under the management of the program offering entity in an organized manner on a regular basis.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7620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Verdana" pitchFamily="34" charset="0"/>
              </a:rPr>
              <a:t>7. Staff and Facilities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6400800" cy="3200400"/>
          </a:xfrm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Arial" pitchFamily="34" charset="0"/>
              <a:buAutoNum type="arabicPeriod"/>
            </a:pPr>
            <a:r>
              <a:rPr lang="en-US" sz="2800" b="1" dirty="0" smtClean="0"/>
              <a:t>Recruitment</a:t>
            </a:r>
          </a:p>
          <a:p>
            <a:pPr marL="514350" indent="-514350" eaLnBrk="1" hangingPunct="1">
              <a:spcBef>
                <a:spcPts val="600"/>
              </a:spcBef>
              <a:buFont typeface="Arial" pitchFamily="34" charset="0"/>
              <a:buAutoNum type="arabicPeriod"/>
            </a:pPr>
            <a:r>
              <a:rPr lang="en-US" sz="2800" b="1" dirty="0" smtClean="0"/>
              <a:t>Staff Development</a:t>
            </a:r>
          </a:p>
          <a:p>
            <a:pPr marL="514350" indent="-514350" eaLnBrk="1" hangingPunct="1">
              <a:spcBef>
                <a:spcPts val="600"/>
              </a:spcBef>
              <a:buFont typeface="Arial" pitchFamily="34" charset="0"/>
              <a:buAutoNum type="arabicPeriod"/>
            </a:pPr>
            <a:r>
              <a:rPr lang="en-US" sz="2800" b="1" dirty="0" smtClean="0">
                <a:solidFill>
                  <a:srgbClr val="CC0099"/>
                </a:solidFill>
                <a:latin typeface="Arial Black" pitchFamily="34" charset="0"/>
              </a:rPr>
              <a:t>Peer Observation</a:t>
            </a:r>
          </a:p>
          <a:p>
            <a:pPr marL="514350" indent="-514350" eaLnBrk="1" hangingPunct="1">
              <a:spcBef>
                <a:spcPts val="600"/>
              </a:spcBef>
              <a:buFont typeface="Arial" pitchFamily="34" charset="0"/>
              <a:buAutoNum type="arabicPeriod"/>
            </a:pPr>
            <a:r>
              <a:rPr lang="en-US" sz="2800" b="1" dirty="0" smtClean="0"/>
              <a:t>Career Development</a:t>
            </a:r>
          </a:p>
          <a:p>
            <a:pPr marL="514350" indent="-514350" eaLnBrk="1" hangingPunct="1">
              <a:spcBef>
                <a:spcPts val="600"/>
              </a:spcBef>
              <a:buFont typeface="Arial" pitchFamily="34" charset="0"/>
              <a:buAutoNum type="arabicPeriod"/>
            </a:pPr>
            <a:r>
              <a:rPr lang="en-US" sz="2800" b="1" dirty="0" smtClean="0"/>
              <a:t>Key Performance Indicators (KPI)</a:t>
            </a:r>
          </a:p>
          <a:p>
            <a:pPr marL="514350" indent="-514350" eaLnBrk="1" hangingPunct="1">
              <a:buNone/>
            </a:pPr>
            <a:endParaRPr lang="en-US" sz="2000" dirty="0" smtClean="0"/>
          </a:p>
          <a:p>
            <a:pPr marL="514350" indent="-514350" eaLnBrk="1" hangingPunct="1">
              <a:buFont typeface="Arial" pitchFamily="34" charset="0"/>
              <a:buAutoNum type="arabicPeriod"/>
            </a:pPr>
            <a:endParaRPr lang="en-US" sz="2000" i="1" dirty="0" smtClean="0">
              <a:solidFill>
                <a:srgbClr val="D60093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7-1: </a:t>
            </a:r>
            <a:r>
              <a:rPr lang="en-US" sz="2800" b="1" dirty="0" smtClean="0"/>
              <a:t>In order to select the right person for the right job university must have </a:t>
            </a:r>
            <a:r>
              <a:rPr lang="en-US" sz="2800" dirty="0" smtClean="0"/>
              <a:t>a transparent, fair, appropriate and properly documented recruitment policy specifying the entry qualifications and outlining the key stages for both academic and nonacademic staffs.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7-2: </a:t>
            </a:r>
            <a:r>
              <a:rPr lang="en-US" sz="2800" b="1" dirty="0" smtClean="0"/>
              <a:t>Salary and incentives should be reasonable to attractive and retain the </a:t>
            </a:r>
            <a:r>
              <a:rPr lang="en-US" sz="2800" dirty="0" smtClean="0"/>
              <a:t>talented and experienced staff members.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7-3: </a:t>
            </a:r>
            <a:r>
              <a:rPr lang="en-US" sz="2800" b="1" dirty="0" smtClean="0"/>
              <a:t>Qualifications of all faculty must be sufficient to teach courses in their </a:t>
            </a:r>
            <a:r>
              <a:rPr lang="en-US" sz="2800" dirty="0" smtClean="0"/>
              <a:t>area of interest, modify and update courses and curricula.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7-4: </a:t>
            </a:r>
            <a:r>
              <a:rPr lang="en-US" sz="2800" b="1" dirty="0" smtClean="0"/>
              <a:t>Academic staff are working as a team with highest level commitment </a:t>
            </a:r>
            <a:r>
              <a:rPr lang="en-US" sz="2800" dirty="0" smtClean="0"/>
              <a:t>and sincerity.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7-5: </a:t>
            </a:r>
            <a:r>
              <a:rPr lang="en-US" sz="2800" b="1" dirty="0" smtClean="0"/>
              <a:t>Faculty are very serious and keen to enhance professional knowledge </a:t>
            </a:r>
            <a:r>
              <a:rPr lang="en-US" sz="2800" dirty="0" smtClean="0"/>
              <a:t>and skills through research and higher study leading to </a:t>
            </a:r>
            <a:r>
              <a:rPr lang="en-US" sz="2800" dirty="0" err="1" smtClean="0"/>
              <a:t>Ph.D</a:t>
            </a:r>
            <a:r>
              <a:rPr lang="en-US" sz="2800" dirty="0" smtClean="0"/>
              <a:t> degree.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7-6: </a:t>
            </a:r>
            <a:r>
              <a:rPr lang="en-US" sz="2800" b="1" dirty="0" smtClean="0"/>
              <a:t>University must have a well-organized and functioning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staff development center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7-7: </a:t>
            </a:r>
            <a:r>
              <a:rPr lang="en-US" sz="2800" b="1" dirty="0" smtClean="0"/>
              <a:t>All academic staff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must have training </a:t>
            </a:r>
            <a:r>
              <a:rPr lang="en-US" sz="2800" b="1" dirty="0" smtClean="0"/>
              <a:t>or orientation for effective </a:t>
            </a:r>
            <a:r>
              <a:rPr lang="en-US" sz="2800" dirty="0" smtClean="0"/>
              <a:t>academic guidance and counseling.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7-8: </a:t>
            </a:r>
            <a:r>
              <a:rPr lang="en-US" sz="2800" b="1" dirty="0" smtClean="0"/>
              <a:t>Formal and documented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peer observation </a:t>
            </a:r>
            <a:r>
              <a:rPr lang="en-US" sz="2800" b="1" dirty="0" smtClean="0"/>
              <a:t>is in practice in the entity.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4000" b="1" smtClean="0"/>
              <a:t>Self-Assessment &amp; Accreditation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7-8: </a:t>
            </a:r>
            <a:r>
              <a:rPr lang="en-US" sz="2800" b="1" dirty="0" smtClean="0"/>
              <a:t>University must have comprehensive rules encouraging and supporting </a:t>
            </a:r>
            <a:r>
              <a:rPr lang="en-US" sz="2800" dirty="0" smtClean="0"/>
              <a:t>to the staff for career development.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7-9: </a:t>
            </a:r>
            <a:r>
              <a:rPr lang="en-US" sz="2800" b="1" dirty="0" smtClean="0"/>
              <a:t>University must have provisions and enough facilities to allow and </a:t>
            </a:r>
            <a:r>
              <a:rPr lang="en-US" sz="2800" dirty="0" smtClean="0"/>
              <a:t>motivate academic staff for further training &amp; development, higher study and advanced research.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7-10</a:t>
            </a:r>
            <a:r>
              <a:rPr lang="en-US" sz="2800" b="1" dirty="0" smtClean="0"/>
              <a:t>: University should have provisions for holding seminars and workshops </a:t>
            </a:r>
            <a:r>
              <a:rPr lang="en-US" sz="2800" dirty="0" smtClean="0"/>
              <a:t>to share new knowledge among the faculty and explore innovations.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7-11: </a:t>
            </a:r>
            <a:r>
              <a:rPr lang="en-US" sz="2800" b="1" dirty="0" smtClean="0"/>
              <a:t>Promotion or appointment to any higher position or assigning any </a:t>
            </a:r>
            <a:r>
              <a:rPr lang="en-US" sz="2800" dirty="0" smtClean="0"/>
              <a:t>responsibility in the university must be on the basis of well-defined key performance indicators (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KPI</a:t>
            </a:r>
            <a:r>
              <a:rPr lang="en-US" sz="2800" dirty="0" smtClean="0"/>
              <a:t>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7-12: </a:t>
            </a:r>
            <a:r>
              <a:rPr lang="en-US" sz="2800" b="1" dirty="0" smtClean="0"/>
              <a:t>University must have well-defined, documented and properly </a:t>
            </a:r>
            <a:r>
              <a:rPr lang="en-US" sz="2800" dirty="0" smtClean="0"/>
              <a:t>communicated key performance indicators (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KPI</a:t>
            </a:r>
            <a:r>
              <a:rPr lang="en-US" sz="2800" dirty="0" smtClean="0"/>
              <a:t>s).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7-13: </a:t>
            </a:r>
            <a:r>
              <a:rPr lang="en-US" sz="2800" b="1" dirty="0" smtClean="0"/>
              <a:t>Performance of academic and non-academic staff is assessed in respect </a:t>
            </a:r>
            <a:r>
              <a:rPr lang="en-US" sz="2800" dirty="0" smtClean="0"/>
              <a:t>of these KPIs on a regular basis in a formalized manner.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7-14: </a:t>
            </a:r>
            <a:r>
              <a:rPr lang="en-US" sz="2800" b="1" dirty="0" smtClean="0"/>
              <a:t>University maintains balance between Teaching performance </a:t>
            </a:r>
            <a:r>
              <a:rPr lang="en-US" sz="2800" dirty="0" smtClean="0"/>
              <a:t>indicators (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TPI</a:t>
            </a:r>
            <a:r>
              <a:rPr lang="en-US" sz="2800" dirty="0" smtClean="0"/>
              <a:t>) and research performance indicators (RPI) with due importance.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7-15: </a:t>
            </a:r>
            <a:r>
              <a:rPr lang="en-US" sz="2800" b="1" dirty="0" smtClean="0"/>
              <a:t>Evidenced and documented involvement of academic staff members in </a:t>
            </a:r>
            <a:r>
              <a:rPr lang="en-US" sz="2800" dirty="0" smtClean="0"/>
              <a:t>community services is considered as an integral part of the KPIs.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7-16: </a:t>
            </a:r>
            <a:r>
              <a:rPr lang="en-US" sz="2800" b="1" dirty="0" smtClean="0"/>
              <a:t>Documented teaching performance evaluation by the students is </a:t>
            </a:r>
            <a:r>
              <a:rPr lang="en-US" sz="2800" dirty="0" smtClean="0"/>
              <a:t>considered as an </a:t>
            </a:r>
            <a:r>
              <a:rPr lang="en-US" dirty="0" smtClean="0"/>
              <a:t>integral part of the KPIs.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762000"/>
          </a:xfrm>
          <a:solidFill>
            <a:schemeClr val="bg2"/>
          </a:solidFill>
        </p:spPr>
        <p:txBody>
          <a:bodyPr/>
          <a:lstStyle/>
          <a:p>
            <a:pPr marL="514350" indent="-514350" algn="l" eaLnBrk="1" hangingPunct="1"/>
            <a:r>
              <a:rPr lang="en-US" sz="3600" b="1" dirty="0" smtClean="0">
                <a:solidFill>
                  <a:srgbClr val="0000CC"/>
                </a:solidFill>
                <a:latin typeface="Verdana" pitchFamily="34" charset="0"/>
              </a:rPr>
              <a:t>8. Research &amp; Extension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Research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fund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collected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Research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output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of department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Publications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in impact journals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Patent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registered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Consultancy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service proved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Community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service provided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Community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development initiated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Engagement of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students</a:t>
            </a:r>
            <a:r>
              <a:rPr lang="en-US" sz="2800" dirty="0" smtClean="0">
                <a:solidFill>
                  <a:srgbClr val="0000CC"/>
                </a:solidFill>
                <a:latin typeface="Verdana" pitchFamily="34" charset="0"/>
              </a:rPr>
              <a:t> in community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8-1: </a:t>
            </a:r>
            <a:r>
              <a:rPr lang="en-US" sz="2800" b="1" dirty="0" smtClean="0">
                <a:latin typeface="Arial Narrow" pitchFamily="34" charset="0"/>
              </a:rPr>
              <a:t>University must develop capacity with appropriate facilities and </a:t>
            </a:r>
            <a:r>
              <a:rPr lang="en-US" sz="2800" dirty="0" smtClean="0">
                <a:latin typeface="Arial Narrow" pitchFamily="34" charset="0"/>
              </a:rPr>
              <a:t>provisions to undertake research with national relevance and give due motivation and recognition to researchers.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8-2: </a:t>
            </a:r>
            <a:r>
              <a:rPr lang="en-US" sz="2800" b="1" dirty="0" smtClean="0">
                <a:latin typeface="Arial Narrow" pitchFamily="34" charset="0"/>
              </a:rPr>
              <a:t>University should have institutional approach to explore the possibility </a:t>
            </a:r>
            <a:r>
              <a:rPr lang="en-US" sz="2800" dirty="0" smtClean="0">
                <a:latin typeface="Arial Narrow" pitchFamily="34" charset="0"/>
              </a:rPr>
              <a:t>of </a:t>
            </a:r>
            <a:r>
              <a:rPr lang="en-US" sz="2800" dirty="0" smtClean="0">
                <a:solidFill>
                  <a:srgbClr val="D60093"/>
                </a:solidFill>
                <a:latin typeface="Arial Black" pitchFamily="34" charset="0"/>
              </a:rPr>
              <a:t>corporate funding </a:t>
            </a:r>
            <a:r>
              <a:rPr lang="en-US" sz="2800" dirty="0" smtClean="0">
                <a:latin typeface="Arial Narrow" pitchFamily="34" charset="0"/>
              </a:rPr>
              <a:t>through university industry research collaboration.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8-3: </a:t>
            </a:r>
            <a:r>
              <a:rPr lang="en-US" sz="2800" b="1" dirty="0" smtClean="0">
                <a:latin typeface="Arial Narrow" pitchFamily="34" charset="0"/>
              </a:rPr>
              <a:t>University should have a system and policy to disseminate and transfer </a:t>
            </a:r>
            <a:r>
              <a:rPr lang="en-US" sz="2800" dirty="0" smtClean="0">
                <a:latin typeface="Arial Narrow" pitchFamily="34" charset="0"/>
              </a:rPr>
              <a:t>the research findings to the industry and community through extension services.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8-4: </a:t>
            </a:r>
            <a:r>
              <a:rPr lang="en-US" sz="2800" b="1" dirty="0" smtClean="0">
                <a:latin typeface="Arial Narrow" pitchFamily="34" charset="0"/>
              </a:rPr>
              <a:t>Initiative to have patent of innovations need to be encouraged and </a:t>
            </a:r>
            <a:r>
              <a:rPr lang="en-US" sz="2800" dirty="0" smtClean="0">
                <a:latin typeface="Arial Narrow" pitchFamily="34" charset="0"/>
              </a:rPr>
              <a:t>supported by the university authority.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09600"/>
          </a:xfrm>
          <a:solidFill>
            <a:schemeClr val="bg2"/>
          </a:solidFill>
        </p:spPr>
        <p:txBody>
          <a:bodyPr/>
          <a:lstStyle/>
          <a:p>
            <a:pPr marL="514350" indent="-514350" algn="l" eaLnBrk="1" hangingPunct="1"/>
            <a:r>
              <a:rPr lang="en-US" sz="3600" b="1" dirty="0" smtClean="0">
                <a:solidFill>
                  <a:srgbClr val="0000CC"/>
                </a:solidFill>
                <a:latin typeface="Arial Narrow" pitchFamily="34" charset="0"/>
              </a:rPr>
              <a:t>9. </a:t>
            </a:r>
            <a:r>
              <a:rPr lang="en-US" sz="3600" b="1" dirty="0" smtClean="0">
                <a:latin typeface="Agency FB" pitchFamily="34" charset="0"/>
              </a:rPr>
              <a:t>Process Management &amp; Continuous Improvement</a:t>
            </a:r>
            <a:endParaRPr lang="en-US" sz="3600" b="1" dirty="0" smtClean="0">
              <a:solidFill>
                <a:srgbClr val="0000CC"/>
              </a:solidFill>
              <a:latin typeface="Agency FB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IQAC &amp; its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Developing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quality culture</a:t>
            </a: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CC0099"/>
                </a:solidFill>
                <a:latin typeface="Arial Narrow" pitchFamily="34" charset="0"/>
              </a:rPr>
              <a:t>Conducting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SA after every </a:t>
            </a:r>
            <a:r>
              <a:rPr lang="en-US" b="1" dirty="0" smtClean="0">
                <a:solidFill>
                  <a:srgbClr val="CC0099"/>
                </a:solidFill>
                <a:latin typeface="Arial Narrow" pitchFamily="34" charset="0"/>
              </a:rPr>
              <a:t>5 years </a:t>
            </a: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CC0099"/>
                </a:solidFill>
                <a:latin typeface="Arial Narrow" pitchFamily="34" charset="0"/>
              </a:rPr>
              <a:t>External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evaluation</a:t>
            </a: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Teaching performance indicators (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TPIs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Research performance indicators (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RPIs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Teaching evaluation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by students &amp; peers</a:t>
            </a:r>
          </a:p>
          <a:p>
            <a:pPr>
              <a:defRPr/>
            </a:pPr>
            <a:endParaRPr lang="en-US" dirty="0" smtClean="0"/>
          </a:p>
          <a:p>
            <a:pPr marL="514350" indent="-514350" eaLnBrk="1" hangingPunct="1"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762000"/>
          </a:xfrm>
          <a:solidFill>
            <a:schemeClr val="bg2"/>
          </a:solidFill>
        </p:spPr>
        <p:txBody>
          <a:bodyPr/>
          <a:lstStyle/>
          <a:p>
            <a:pPr marL="514350" indent="-514350" algn="l" eaLnBrk="1" hangingPunct="1"/>
            <a:r>
              <a:rPr lang="en-US" sz="3600" b="1" dirty="0" smtClean="0">
                <a:solidFill>
                  <a:srgbClr val="0000CC"/>
                </a:solidFill>
                <a:latin typeface="Arial Narrow" pitchFamily="34" charset="0"/>
              </a:rPr>
              <a:t>9. Process Control: IQA &amp; CQI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Benchmarking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for a specific time and evaluating achievement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Re-setting of standard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 the basis of evaluation report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Linking with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corporate world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Initiating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accreditation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Adopting </a:t>
            </a:r>
            <a:r>
              <a:rPr lang="en-US" sz="3000" b="1" dirty="0" smtClean="0">
                <a:solidFill>
                  <a:srgbClr val="CC0099"/>
                </a:solidFill>
                <a:latin typeface="Arial Narrow" pitchFamily="34" charset="0"/>
              </a:rPr>
              <a:t>good practices</a:t>
            </a:r>
          </a:p>
          <a:p>
            <a:pPr marL="514350" indent="-514350" eaLnBrk="1" hangingPunct="1"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SA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9-1: </a:t>
            </a:r>
            <a:r>
              <a:rPr lang="en-US" sz="2800" b="1" dirty="0" smtClean="0">
                <a:latin typeface="Arial Narrow" pitchFamily="34" charset="0"/>
              </a:rPr>
              <a:t>University or the entity must have internal quality assurance system </a:t>
            </a:r>
            <a:r>
              <a:rPr lang="en-US" sz="2800" dirty="0" smtClean="0">
                <a:latin typeface="Arial Narrow" pitchFamily="34" charset="0"/>
              </a:rPr>
              <a:t>with set policies and procedures for quality assurance.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9-2: </a:t>
            </a:r>
            <a:r>
              <a:rPr lang="en-US" sz="2800" b="1" dirty="0" smtClean="0">
                <a:latin typeface="Arial Narrow" pitchFamily="34" charset="0"/>
              </a:rPr>
              <a:t>The University or the entity conducts self-assessment following a cycle, </a:t>
            </a:r>
            <a:r>
              <a:rPr lang="en-US" sz="2800" dirty="0" smtClean="0">
                <a:latin typeface="Arial Narrow" pitchFamily="34" charset="0"/>
              </a:rPr>
              <a:t>develops strategic plan, identifies the limitations to implement the plan and adopts corrective measures for attainment of desired quality.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CC00CC"/>
                </a:solidFill>
              </a:rPr>
              <a:t>Standard 9-3: </a:t>
            </a:r>
            <a:r>
              <a:rPr lang="en-US" sz="2800" b="1" dirty="0" smtClean="0">
                <a:latin typeface="Arial Narrow" pitchFamily="34" charset="0"/>
              </a:rPr>
              <a:t>The University or the entity continually and systematically review the </a:t>
            </a:r>
            <a:r>
              <a:rPr lang="en-US" sz="2800" dirty="0" smtClean="0">
                <a:latin typeface="Arial Narrow" pitchFamily="34" charset="0"/>
              </a:rPr>
              <a:t>effectiveness of the procedures to meet the objectives.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D60093"/>
                </a:solidFill>
                <a:latin typeface="Arial Narrow" pitchFamily="34" charset="0"/>
                <a:cs typeface="Arial" pitchFamily="34" charset="0"/>
              </a:rPr>
              <a:t>Criteria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  <a:cs typeface="Arial" pitchFamily="34" charset="0"/>
              </a:rPr>
              <a:t>&amp; Data Collection</a:t>
            </a:r>
            <a:endParaRPr lang="en-US" dirty="0" smtClean="0">
              <a:solidFill>
                <a:srgbClr val="0000C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648200" cy="52578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CC00CC"/>
                </a:solidFill>
                <a:latin typeface="Arial Narrow" pitchFamily="34" charset="0"/>
              </a:rPr>
              <a:t>Governance:  </a:t>
            </a:r>
            <a:r>
              <a:rPr lang="en-US" sz="2600" dirty="0" smtClean="0">
                <a:latin typeface="Arial Narrow" pitchFamily="34" charset="0"/>
              </a:rPr>
              <a:t>Organization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&amp; Management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0000CC"/>
                </a:solidFill>
                <a:latin typeface="Arial Narrow" pitchFamily="34" charset="0"/>
              </a:rPr>
              <a:t>Curriculum:</a:t>
            </a:r>
            <a:r>
              <a:rPr lang="en-US" sz="2600" b="1" dirty="0" smtClean="0">
                <a:solidFill>
                  <a:srgbClr val="660033"/>
                </a:solidFill>
                <a:latin typeface="Arial Narrow" pitchFamily="34" charset="0"/>
              </a:rPr>
              <a:t> </a:t>
            </a:r>
            <a:r>
              <a:rPr lang="en-US" sz="2600" dirty="0" smtClean="0">
                <a:latin typeface="Arial Narrow" pitchFamily="34" charset="0"/>
              </a:rPr>
              <a:t>Content,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Design and Review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Student Admission</a:t>
            </a:r>
            <a:r>
              <a:rPr lang="en-US" sz="2600" dirty="0" smtClean="0">
                <a:latin typeface="Arial Narrow" pitchFamily="34" charset="0"/>
              </a:rPr>
              <a:t>,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Progress and Achievements 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latin typeface="Arial Narrow" pitchFamily="34" charset="0"/>
              </a:rPr>
              <a:t>Physical Facilities</a:t>
            </a:r>
            <a:endParaRPr lang="en-US" sz="26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D60093"/>
                </a:solidFill>
                <a:latin typeface="Arial Narrow" pitchFamily="34" charset="0"/>
              </a:rPr>
              <a:t>Teaching-Learning</a:t>
            </a:r>
            <a:r>
              <a:rPr lang="en-US" sz="2600" dirty="0" smtClean="0">
                <a:latin typeface="Arial Narrow" pitchFamily="34" charset="0"/>
              </a:rPr>
              <a:t> 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and Assessment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Student Support </a:t>
            </a:r>
            <a:r>
              <a:rPr lang="en-US" sz="2600" dirty="0" smtClean="0">
                <a:latin typeface="Arial Narrow" pitchFamily="34" charset="0"/>
              </a:rPr>
              <a:t>Services 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D60093"/>
                </a:solidFill>
                <a:latin typeface="Arial Narrow" pitchFamily="34" charset="0"/>
              </a:rPr>
              <a:t>Staff  and Facilities</a:t>
            </a:r>
            <a:endParaRPr lang="en-US" sz="26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latin typeface="Arial Narrow" pitchFamily="34" charset="0"/>
              </a:rPr>
              <a:t>Research &amp; Extension </a:t>
            </a:r>
            <a:r>
              <a:rPr lang="en-US" sz="2600" dirty="0" smtClean="0">
                <a:latin typeface="Arial Narrow" pitchFamily="34" charset="0"/>
              </a:rPr>
              <a:t>(Development)</a:t>
            </a:r>
          </a:p>
          <a:p>
            <a:pPr marL="514350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b="1" dirty="0" smtClean="0">
                <a:solidFill>
                  <a:srgbClr val="0000CC"/>
                </a:solidFill>
                <a:latin typeface="Arial Narrow" pitchFamily="34" charset="0"/>
              </a:rPr>
              <a:t>Process Management &amp; Continuous Improvement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29200" y="1200150"/>
            <a:ext cx="411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 Schedule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Questionnaire (web-based)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Participatory Workshop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Participant Observation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Data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Files &amp; Records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 Analysis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(Questions, Curriculum)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Self Assessment: </a:t>
            </a:r>
            <a:r>
              <a:rPr lang="en-US" sz="3200" i="1" smtClean="0">
                <a:solidFill>
                  <a:srgbClr val="C00000"/>
                </a:solidFill>
              </a:rPr>
              <a:t>Desired Outcome</a:t>
            </a:r>
            <a:r>
              <a:rPr lang="en-US" sz="4000" b="1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01000" cy="2971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Narrow" pitchFamily="34" charset="0"/>
              </a:rPr>
              <a:t>To be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proactive than reactive.</a:t>
            </a:r>
          </a:p>
          <a:p>
            <a:pPr eaLnBrk="1" hangingPunct="1"/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Initiate improvements </a:t>
            </a:r>
            <a:r>
              <a:rPr lang="en-US" sz="2800" smtClean="0">
                <a:latin typeface="Arial Narrow" pitchFamily="34" charset="0"/>
              </a:rPr>
              <a:t>to achieve academic excellence.</a:t>
            </a:r>
          </a:p>
          <a:p>
            <a:pPr eaLnBrk="1" hangingPunct="1"/>
            <a:r>
              <a:rPr lang="en-US" sz="2800" smtClean="0">
                <a:latin typeface="Arial Narrow" pitchFamily="34" charset="0"/>
              </a:rPr>
              <a:t>Systematize the process of Self-Assessment.</a:t>
            </a:r>
          </a:p>
          <a:p>
            <a:pPr eaLnBrk="1" hangingPunct="1"/>
            <a:r>
              <a:rPr lang="en-US" sz="2800" smtClean="0">
                <a:latin typeface="Arial Narrow" pitchFamily="34" charset="0"/>
                <a:cs typeface="Times New Roman" pitchFamily="18" charset="0"/>
              </a:rPr>
              <a:t>To be current and take a leadership role  in the country.</a:t>
            </a:r>
            <a:r>
              <a:rPr lang="en-US" sz="2800" smtClean="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en-US" sz="2800" smtClean="0">
                <a:latin typeface="Arial Narrow" pitchFamily="34" charset="0"/>
              </a:rPr>
              <a:t>Assist in preparing professionals of tomorrow.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305800" cy="2718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 smtClean="0">
                <a:solidFill>
                  <a:srgbClr val="CC00CC"/>
                </a:solidFill>
              </a:rPr>
              <a:t>Self-Assessment </a:t>
            </a:r>
            <a:r>
              <a:rPr lang="en-US" sz="6000" b="1" dirty="0" smtClean="0">
                <a:solidFill>
                  <a:srgbClr val="CC00CC"/>
                </a:solidFill>
                <a:latin typeface="Arial Black" pitchFamily="34" charset="0"/>
              </a:rPr>
              <a:t>Report Format</a:t>
            </a:r>
            <a:endParaRPr lang="en-US" sz="6000" b="1" dirty="0">
              <a:solidFill>
                <a:srgbClr val="CC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7620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SA Report </a:t>
            </a:r>
            <a:r>
              <a:rPr lang="en-US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– </a:t>
            </a:r>
            <a:r>
              <a:rPr lang="en-US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Layout</a:t>
            </a:r>
            <a:endParaRPr lang="en-US" sz="36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b="1" dirty="0" smtClean="0">
                <a:latin typeface="Verdana" pitchFamily="34" charset="0"/>
              </a:rPr>
              <a:t>Introduction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Governance:  </a:t>
            </a:r>
            <a:r>
              <a:rPr lang="en-US" sz="2800" dirty="0" smtClean="0">
                <a:solidFill>
                  <a:srgbClr val="0000CC"/>
                </a:solidFill>
                <a:latin typeface="Arial Narrow" pitchFamily="34" charset="0"/>
              </a:rPr>
              <a:t>Organization &amp; Management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Curriculum: </a:t>
            </a:r>
            <a:r>
              <a:rPr lang="en-US" sz="2800" dirty="0" smtClean="0">
                <a:solidFill>
                  <a:srgbClr val="0000CC"/>
                </a:solidFill>
              </a:rPr>
              <a:t>Content, Design and Review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Student Admission</a:t>
            </a:r>
            <a:r>
              <a:rPr lang="en-US" sz="2800" dirty="0" smtClean="0">
                <a:solidFill>
                  <a:srgbClr val="0000CC"/>
                </a:solidFill>
              </a:rPr>
              <a:t>, Progress and Achievements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Teaching- </a:t>
            </a:r>
            <a:r>
              <a:rPr lang="en-US" sz="2800" dirty="0" smtClean="0">
                <a:solidFill>
                  <a:srgbClr val="0000CC"/>
                </a:solidFill>
              </a:rPr>
              <a:t>Learning and Assessment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Staff  and Facilities</a:t>
            </a:r>
            <a:endParaRPr lang="en-US" sz="2800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D60093"/>
                </a:solidFill>
              </a:rPr>
              <a:t>Physical Facilities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Student Support </a:t>
            </a:r>
            <a:r>
              <a:rPr lang="en-US" sz="2800" dirty="0" smtClean="0">
                <a:solidFill>
                  <a:srgbClr val="0000CC"/>
                </a:solidFill>
              </a:rPr>
              <a:t>Services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Research &amp; Extension </a:t>
            </a:r>
            <a:r>
              <a:rPr lang="en-US" sz="2800" dirty="0" smtClean="0">
                <a:solidFill>
                  <a:srgbClr val="0000CC"/>
                </a:solidFill>
                <a:latin typeface="Arial Narrow" pitchFamily="34" charset="0"/>
              </a:rPr>
              <a:t>(Development)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Process Management &amp; Continuous Improvement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SWOT Analysis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Conclusion and Improvement Plan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smtClean="0">
                <a:solidFill>
                  <a:srgbClr val="D60093"/>
                </a:solidFill>
                <a:latin typeface="Verdana" pitchFamily="34" charset="0"/>
              </a:rPr>
              <a:t>Appendices (if any)	      </a:t>
            </a:r>
            <a:r>
              <a:rPr lang="en-US" sz="2800" i="1" dirty="0" smtClean="0">
                <a:solidFill>
                  <a:srgbClr val="D60093"/>
                </a:solidFill>
                <a:latin typeface="Verdana" pitchFamily="34" charset="0"/>
              </a:rPr>
              <a:t>[~ 40 pages]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4000" b="1" dirty="0" smtClean="0">
                <a:latin typeface="Agency FB" pitchFamily="34" charset="0"/>
              </a:rPr>
              <a:t>Chapter 1: </a:t>
            </a:r>
            <a:r>
              <a:rPr lang="en-US" sz="4000" b="1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1.1 Significance of program Self-Assessment</a:t>
            </a:r>
          </a:p>
          <a:p>
            <a:pPr>
              <a:buNone/>
            </a:pPr>
            <a:r>
              <a:rPr lang="en-US" sz="2800" dirty="0" smtClean="0"/>
              <a:t>1.2 Process of Assessment</a:t>
            </a:r>
          </a:p>
          <a:p>
            <a:pPr>
              <a:buNone/>
            </a:pPr>
            <a:r>
              <a:rPr lang="en-US" sz="2800" dirty="0" smtClean="0"/>
              <a:t>1.3 Overview of the university</a:t>
            </a:r>
          </a:p>
          <a:p>
            <a:pPr>
              <a:buNone/>
            </a:pPr>
            <a:r>
              <a:rPr lang="en-US" sz="2800" dirty="0" smtClean="0"/>
              <a:t>1.4 </a:t>
            </a:r>
            <a:r>
              <a:rPr lang="en-US" sz="2800" b="1" dirty="0" smtClean="0">
                <a:solidFill>
                  <a:srgbClr val="D60093"/>
                </a:solidFill>
              </a:rPr>
              <a:t>Mission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 objectives of the university</a:t>
            </a:r>
          </a:p>
          <a:p>
            <a:pPr>
              <a:buNone/>
            </a:pPr>
            <a:r>
              <a:rPr lang="en-US" sz="2800" dirty="0" smtClean="0"/>
              <a:t>1.5 Overview of the program offering entity</a:t>
            </a:r>
          </a:p>
          <a:p>
            <a:pPr>
              <a:buNone/>
            </a:pPr>
            <a:r>
              <a:rPr lang="en-US" sz="2800" dirty="0" smtClean="0"/>
              <a:t>1.6 Intended </a:t>
            </a:r>
            <a:r>
              <a:rPr lang="en-US" sz="2800" b="1" dirty="0" smtClean="0">
                <a:solidFill>
                  <a:srgbClr val="D60093"/>
                </a:solidFill>
              </a:rPr>
              <a:t>Learning Outcomes </a:t>
            </a:r>
            <a:r>
              <a:rPr lang="en-US" sz="2800" dirty="0" smtClean="0"/>
              <a:t>of the program</a:t>
            </a:r>
          </a:p>
          <a:p>
            <a:pPr>
              <a:buNone/>
            </a:pPr>
            <a:r>
              <a:rPr lang="en-US" sz="2800" b="1" dirty="0" smtClean="0"/>
              <a:t>1.7 </a:t>
            </a:r>
            <a:r>
              <a:rPr lang="en-US" sz="2800" b="1" dirty="0" smtClean="0">
                <a:solidFill>
                  <a:srgbClr val="D60093"/>
                </a:solidFill>
              </a:rPr>
              <a:t>Graduate Profile</a:t>
            </a:r>
          </a:p>
          <a:p>
            <a:pPr>
              <a:buNone/>
            </a:pPr>
            <a:r>
              <a:rPr lang="en-US" sz="2800" dirty="0" smtClean="0"/>
              <a:t>1.8 Brief Description of the program(s) under review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91400" cy="762000"/>
          </a:xfrm>
          <a:solidFill>
            <a:schemeClr val="bg2"/>
          </a:solidFill>
        </p:spPr>
        <p:txBody>
          <a:bodyPr/>
          <a:lstStyle/>
          <a:p>
            <a:pPr marL="514350" indent="-514350" algn="l" eaLnBrk="1" hangingPunct="1"/>
            <a:r>
              <a:rPr lang="en-US" sz="4000" b="1" dirty="0" smtClean="0"/>
              <a:t>Chapter 2: Governance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477000" cy="3276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2.1 Program Management</a:t>
            </a:r>
          </a:p>
          <a:p>
            <a:pPr>
              <a:buNone/>
            </a:pPr>
            <a:r>
              <a:rPr lang="en-US" sz="2800" dirty="0" smtClean="0"/>
              <a:t>2.2. Academic Documentation</a:t>
            </a:r>
          </a:p>
          <a:p>
            <a:pPr>
              <a:buNone/>
            </a:pPr>
            <a:r>
              <a:rPr lang="en-US" sz="2800" dirty="0" smtClean="0"/>
              <a:t>2.3 </a:t>
            </a:r>
            <a:r>
              <a:rPr lang="en-US" sz="2800" b="1" dirty="0" smtClean="0">
                <a:solidFill>
                  <a:srgbClr val="D60093"/>
                </a:solidFill>
              </a:rPr>
              <a:t>Peer Observation </a:t>
            </a:r>
            <a:r>
              <a:rPr lang="en-US" sz="2800" dirty="0" smtClean="0"/>
              <a:t>&amp; </a:t>
            </a:r>
            <a:r>
              <a:rPr lang="en-US" sz="2800" b="1" dirty="0" smtClean="0">
                <a:solidFill>
                  <a:srgbClr val="D60093"/>
                </a:solidFill>
              </a:rPr>
              <a:t>Feedback</a:t>
            </a:r>
            <a:r>
              <a:rPr lang="en-US" sz="2800" dirty="0" smtClean="0"/>
              <a:t> Process</a:t>
            </a:r>
          </a:p>
          <a:p>
            <a:pPr>
              <a:buNone/>
            </a:pPr>
            <a:r>
              <a:rPr lang="en-US" sz="2800" dirty="0" smtClean="0"/>
              <a:t>2.4 Internal Quality Assurance Process</a:t>
            </a:r>
          </a:p>
          <a:p>
            <a:pPr>
              <a:buNone/>
            </a:pPr>
            <a:r>
              <a:rPr lang="en-US" sz="2800" dirty="0" smtClean="0"/>
              <a:t>2.5 Key Performance Indicators </a:t>
            </a:r>
            <a:r>
              <a:rPr lang="en-US" sz="2800" b="1" dirty="0" smtClean="0">
                <a:solidFill>
                  <a:srgbClr val="D60093"/>
                </a:solidFill>
              </a:rPr>
              <a:t>(KPIs)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229600" cy="762000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536575" indent="-536575"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Agency FB" pitchFamily="34" charset="0"/>
              </a:rPr>
              <a:t>Chapter 3: </a:t>
            </a:r>
            <a:r>
              <a:rPr lang="en-US" sz="4000" b="1" dirty="0" smtClean="0"/>
              <a:t>Curriculum Design &amp; Review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77200" cy="34290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3.1 Need Assessment</a:t>
            </a:r>
          </a:p>
          <a:p>
            <a:pPr>
              <a:buNone/>
            </a:pPr>
            <a:r>
              <a:rPr lang="en-US" sz="2800" dirty="0" smtClean="0"/>
              <a:t>3.2 Curriculum Design</a:t>
            </a:r>
          </a:p>
          <a:p>
            <a:pPr>
              <a:buNone/>
            </a:pPr>
            <a:r>
              <a:rPr lang="en-US" sz="2800" dirty="0" smtClean="0"/>
              <a:t>3.3 Curriculum Review Process</a:t>
            </a:r>
          </a:p>
          <a:p>
            <a:pPr>
              <a:buNone/>
            </a:pPr>
            <a:r>
              <a:rPr lang="en-US" sz="2800" dirty="0" smtClean="0"/>
              <a:t>3.4 Curriculum Alignment /Skill Mapping</a:t>
            </a:r>
          </a:p>
          <a:p>
            <a:pPr>
              <a:buNone/>
            </a:pPr>
            <a:r>
              <a:rPr lang="en-US" sz="2800" dirty="0" smtClean="0"/>
              <a:t>3.5 </a:t>
            </a:r>
            <a:r>
              <a:rPr lang="en-US" sz="2800" dirty="0" smtClean="0">
                <a:latin typeface="Arial Narrow" pitchFamily="34" charset="0"/>
              </a:rPr>
              <a:t>Gaps in Curriculum : Adequacy to Meet the Needs</a:t>
            </a:r>
            <a:endParaRPr lang="en-US" sz="28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762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3200" b="1" dirty="0" smtClean="0">
                <a:latin typeface="Agency FB" pitchFamily="34" charset="0"/>
              </a:rPr>
              <a:t>Chapter 4: Student Admission, Progress and Achievements</a:t>
            </a:r>
            <a:endParaRPr lang="en-US" sz="3200" b="1" dirty="0">
              <a:latin typeface="Agency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162800" cy="2209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4.1 Entry qualification</a:t>
            </a:r>
          </a:p>
          <a:p>
            <a:pPr>
              <a:buNone/>
            </a:pPr>
            <a:r>
              <a:rPr lang="en-US" sz="3600" b="1" dirty="0" smtClean="0"/>
              <a:t>4.2 Admission Procedure</a:t>
            </a:r>
          </a:p>
          <a:p>
            <a:pPr>
              <a:buNone/>
            </a:pPr>
            <a:r>
              <a:rPr lang="en-US" sz="3600" b="1" dirty="0" smtClean="0"/>
              <a:t>4.3 Progress &amp; Achievement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914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200" b="1" dirty="0" smtClean="0">
                <a:latin typeface="Agency FB" pitchFamily="34" charset="0"/>
              </a:rPr>
              <a:t>Chapter 5: </a:t>
            </a:r>
            <a:r>
              <a:rPr lang="en-US" sz="3600" b="1" dirty="0" smtClean="0">
                <a:latin typeface="Arial Narrow" pitchFamily="34" charset="0"/>
              </a:rPr>
              <a:t>Teaching Learning and Assessment</a:t>
            </a:r>
            <a:endParaRPr lang="en-US" sz="5400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543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5.1 Teaching Methods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5.2 Use of </a:t>
            </a:r>
            <a:r>
              <a:rPr lang="en-US" sz="3200" b="1" dirty="0" smtClean="0">
                <a:solidFill>
                  <a:srgbClr val="D60093"/>
                </a:solidFill>
              </a:rPr>
              <a:t>Lesson Plan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5.3 Technology Integration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5.4 </a:t>
            </a:r>
            <a:r>
              <a:rPr lang="en-US" sz="3200" b="1" dirty="0" smtClean="0">
                <a:solidFill>
                  <a:srgbClr val="D60093"/>
                </a:solidFill>
              </a:rPr>
              <a:t>Skill Development </a:t>
            </a:r>
            <a:r>
              <a:rPr lang="en-US" sz="3200" dirty="0" smtClean="0"/>
              <a:t>Mechanism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7620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Agency FB" pitchFamily="34" charset="0"/>
              </a:rPr>
              <a:t>Chapter 6: </a:t>
            </a:r>
            <a:r>
              <a:rPr lang="en-US" sz="4000" b="1" dirty="0" smtClean="0">
                <a:solidFill>
                  <a:srgbClr val="0000CC"/>
                </a:solidFill>
                <a:latin typeface="Arial Black" pitchFamily="34" charset="0"/>
              </a:rPr>
              <a:t>Staff and Facilities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64008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6.1 Entry Qualifications</a:t>
            </a:r>
          </a:p>
          <a:p>
            <a:pPr>
              <a:buNone/>
            </a:pPr>
            <a:r>
              <a:rPr lang="en-US" dirty="0" smtClean="0"/>
              <a:t>6.2 Recruitment</a:t>
            </a:r>
          </a:p>
          <a:p>
            <a:pPr>
              <a:buNone/>
            </a:pPr>
            <a:r>
              <a:rPr lang="en-US" dirty="0" smtClean="0"/>
              <a:t>6.3 Staff Development</a:t>
            </a:r>
          </a:p>
          <a:p>
            <a:pPr>
              <a:buNone/>
            </a:pPr>
            <a:r>
              <a:rPr lang="en-US" dirty="0" smtClean="0"/>
              <a:t>6.4 Key Performance Indicators </a:t>
            </a:r>
            <a:r>
              <a:rPr lang="en-US" b="1" dirty="0" smtClean="0">
                <a:solidFill>
                  <a:srgbClr val="D60093"/>
                </a:solidFill>
              </a:rPr>
              <a:t>(KPI)</a:t>
            </a:r>
          </a:p>
          <a:p>
            <a:pPr marL="514350" indent="-514350" eaLnBrk="1" hangingPunct="1">
              <a:buNone/>
            </a:pPr>
            <a:endParaRPr lang="en-US" sz="2000" dirty="0" smtClean="0"/>
          </a:p>
          <a:p>
            <a:pPr marL="514350" indent="-514350" eaLnBrk="1" hangingPunct="1">
              <a:buFont typeface="Arial" pitchFamily="34" charset="0"/>
              <a:buAutoNum type="arabicPeriod"/>
            </a:pPr>
            <a:endParaRPr lang="en-US" sz="2000" i="1" dirty="0" smtClean="0">
              <a:solidFill>
                <a:srgbClr val="D60093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6096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sz="3200" b="1" dirty="0" smtClean="0">
                <a:latin typeface="Agency FB" pitchFamily="34" charset="0"/>
              </a:rPr>
              <a:t>Chapter 7: </a:t>
            </a:r>
            <a:r>
              <a:rPr lang="en-US" sz="4000" b="1" dirty="0" smtClean="0">
                <a:solidFill>
                  <a:srgbClr val="0000CC"/>
                </a:solidFill>
                <a:latin typeface="Arial Black" pitchFamily="34" charset="0"/>
              </a:rPr>
              <a:t>Physical Facilities</a:t>
            </a:r>
            <a:endParaRPr lang="en-US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6629400" cy="2819400"/>
          </a:xfrm>
        </p:spPr>
        <p:txBody>
          <a:bodyPr/>
          <a:lstStyle/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7.1  </a:t>
            </a:r>
            <a:r>
              <a:rPr lang="en-US" b="1" dirty="0" smtClean="0"/>
              <a:t>Classroom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7.2  </a:t>
            </a:r>
            <a:r>
              <a:rPr lang="en-US" b="1" dirty="0" smtClean="0"/>
              <a:t>Library facilities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7.3  </a:t>
            </a:r>
            <a:r>
              <a:rPr lang="en-US" b="1" dirty="0" smtClean="0"/>
              <a:t>Laboratory and field laboratories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7.4  </a:t>
            </a:r>
            <a:r>
              <a:rPr lang="en-US" b="1" dirty="0" smtClean="0"/>
              <a:t>Medical facilities</a:t>
            </a:r>
          </a:p>
          <a:p>
            <a:pPr marL="457200" indent="-457200" defTabSz="13716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7.5  </a:t>
            </a:r>
            <a:r>
              <a:rPr lang="en-US" b="1" dirty="0" smtClean="0"/>
              <a:t>Other facilities (sports, cultural….)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3200" b="1" dirty="0" smtClean="0">
                <a:latin typeface="Agency FB" pitchFamily="34" charset="0"/>
              </a:rPr>
              <a:t>Chapter 8: </a:t>
            </a:r>
            <a:r>
              <a:rPr lang="en-US" sz="4000" b="1" dirty="0" smtClean="0"/>
              <a:t>Student Support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8.1  Co-curricular and Extra-curricular Activities</a:t>
            </a:r>
          </a:p>
          <a:p>
            <a:pPr>
              <a:buNone/>
            </a:pPr>
            <a:r>
              <a:rPr lang="en-US" dirty="0" smtClean="0"/>
              <a:t>8.2  Academic Guidance and Counseling</a:t>
            </a:r>
          </a:p>
          <a:p>
            <a:pPr>
              <a:buNone/>
            </a:pPr>
            <a:r>
              <a:rPr lang="en-US" dirty="0" smtClean="0"/>
              <a:t>8.3  Career &amp; Placement</a:t>
            </a:r>
          </a:p>
          <a:p>
            <a:pPr>
              <a:buNone/>
            </a:pPr>
            <a:r>
              <a:rPr lang="en-US" dirty="0" smtClean="0"/>
              <a:t>8.4  Alumni Services</a:t>
            </a:r>
          </a:p>
          <a:p>
            <a:pPr>
              <a:buNone/>
            </a:pPr>
            <a:r>
              <a:rPr lang="en-US" dirty="0" smtClean="0"/>
              <a:t>8.5  Community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2057400" y="914400"/>
            <a:ext cx="5105400" cy="1600200"/>
          </a:xfrm>
          <a:prstGeom prst="rightArrow">
            <a:avLst>
              <a:gd name="adj1" fmla="val 50000"/>
              <a:gd name="adj2" fmla="val 79762"/>
            </a:avLst>
          </a:prstGeom>
          <a:solidFill>
            <a:srgbClr val="EAEAEA"/>
          </a:solidFill>
          <a:ln w="28575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4575" y="1082675"/>
            <a:ext cx="1408113" cy="1736725"/>
            <a:chOff x="796" y="619"/>
            <a:chExt cx="887" cy="1094"/>
          </a:xfrm>
        </p:grpSpPr>
        <p:graphicFrame>
          <p:nvGraphicFramePr>
            <p:cNvPr id="2058" name="Object 4"/>
            <p:cNvGraphicFramePr>
              <a:graphicFrameLocks noChangeAspect="1"/>
            </p:cNvGraphicFramePr>
            <p:nvPr/>
          </p:nvGraphicFramePr>
          <p:xfrm>
            <a:off x="1091" y="619"/>
            <a:ext cx="297" cy="720"/>
          </p:xfrm>
          <a:graphic>
            <a:graphicData uri="http://schemas.openxmlformats.org/presentationml/2006/ole">
              <p:oleObj spid="_x0000_s2058" name="Clip" r:id="rId4" imgW="1621800" imgH="3934080" progId="">
                <p:embed/>
              </p:oleObj>
            </a:graphicData>
          </a:graphic>
        </p:graphicFrame>
        <p:sp>
          <p:nvSpPr>
            <p:cNvPr id="2106" name="Text Box 5"/>
            <p:cNvSpPr txBox="1">
              <a:spLocks noChangeArrowheads="1"/>
            </p:cNvSpPr>
            <p:nvPr/>
          </p:nvSpPr>
          <p:spPr bwMode="auto">
            <a:xfrm>
              <a:off x="796" y="1387"/>
              <a:ext cx="88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How to improve</a:t>
              </a:r>
              <a:b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</a:br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the QUALITY?</a:t>
              </a:r>
              <a:endParaRPr lang="en-US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36825" y="1031875"/>
            <a:ext cx="1274763" cy="1854200"/>
            <a:chOff x="1478" y="528"/>
            <a:chExt cx="803" cy="1168"/>
          </a:xfrm>
        </p:grpSpPr>
        <p:graphicFrame>
          <p:nvGraphicFramePr>
            <p:cNvPr id="2057" name="Object 7"/>
            <p:cNvGraphicFramePr>
              <a:graphicFrameLocks noChangeAspect="1"/>
            </p:cNvGraphicFramePr>
            <p:nvPr/>
          </p:nvGraphicFramePr>
          <p:xfrm>
            <a:off x="1560" y="528"/>
            <a:ext cx="665" cy="816"/>
          </p:xfrm>
          <a:graphic>
            <a:graphicData uri="http://schemas.openxmlformats.org/presentationml/2006/ole">
              <p:oleObj spid="_x0000_s2057" name="Clip" r:id="rId5" imgW="3216960" imgH="3951360" progId="">
                <p:embed/>
              </p:oleObj>
            </a:graphicData>
          </a:graphic>
        </p:graphicFrame>
        <p:sp>
          <p:nvSpPr>
            <p:cNvPr id="2105" name="Text Box 8"/>
            <p:cNvSpPr txBox="1">
              <a:spLocks noChangeArrowheads="1"/>
            </p:cNvSpPr>
            <p:nvPr/>
          </p:nvSpPr>
          <p:spPr bwMode="auto">
            <a:xfrm>
              <a:off x="1478" y="1328"/>
              <a:ext cx="8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3300"/>
                  </a:solidFill>
                  <a:latin typeface="Calibri" pitchFamily="34" charset="0"/>
                </a:rPr>
                <a:t>Self-</a:t>
              </a:r>
            </a:p>
            <a:p>
              <a:pPr algn="ctr" eaLnBrk="0" hangingPunct="0"/>
              <a:r>
                <a:rPr lang="en-US">
                  <a:solidFill>
                    <a:srgbClr val="FF3300"/>
                  </a:solidFill>
                  <a:latin typeface="Calibri" pitchFamily="34" charset="0"/>
                </a:rPr>
                <a:t>Assessment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638800" y="1295400"/>
            <a:ext cx="1397000" cy="1371600"/>
            <a:chOff x="3345" y="1344"/>
            <a:chExt cx="880" cy="864"/>
          </a:xfrm>
        </p:grpSpPr>
        <p:graphicFrame>
          <p:nvGraphicFramePr>
            <p:cNvPr id="2056" name="Object 13"/>
            <p:cNvGraphicFramePr>
              <a:graphicFrameLocks noChangeAspect="1"/>
            </p:cNvGraphicFramePr>
            <p:nvPr/>
          </p:nvGraphicFramePr>
          <p:xfrm>
            <a:off x="3550" y="1344"/>
            <a:ext cx="463" cy="576"/>
          </p:xfrm>
          <a:graphic>
            <a:graphicData uri="http://schemas.openxmlformats.org/presentationml/2006/ole">
              <p:oleObj spid="_x0000_s2056" name="Clip" r:id="rId6" imgW="3162240" imgH="3928680" progId="">
                <p:embed/>
              </p:oleObj>
            </a:graphicData>
          </a:graphic>
        </p:graphicFrame>
        <p:sp>
          <p:nvSpPr>
            <p:cNvPr id="2104" name="Text Box 14"/>
            <p:cNvSpPr txBox="1">
              <a:spLocks noChangeArrowheads="1"/>
            </p:cNvSpPr>
            <p:nvPr/>
          </p:nvSpPr>
          <p:spPr bwMode="auto">
            <a:xfrm>
              <a:off x="3345" y="2016"/>
              <a:ext cx="8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Implementation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391400" y="995363"/>
            <a:ext cx="1219200" cy="1671637"/>
            <a:chOff x="4752" y="504"/>
            <a:chExt cx="768" cy="1053"/>
          </a:xfrm>
        </p:grpSpPr>
        <p:grpSp>
          <p:nvGrpSpPr>
            <p:cNvPr id="2086" name="Group 16"/>
            <p:cNvGrpSpPr>
              <a:grpSpLocks/>
            </p:cNvGrpSpPr>
            <p:nvPr/>
          </p:nvGrpSpPr>
          <p:grpSpPr bwMode="auto">
            <a:xfrm>
              <a:off x="4752" y="504"/>
              <a:ext cx="768" cy="672"/>
              <a:chOff x="4752" y="504"/>
              <a:chExt cx="768" cy="672"/>
            </a:xfrm>
          </p:grpSpPr>
          <p:grpSp>
            <p:nvGrpSpPr>
              <p:cNvPr id="2088" name="Group 17"/>
              <p:cNvGrpSpPr>
                <a:grpSpLocks/>
              </p:cNvGrpSpPr>
              <p:nvPr/>
            </p:nvGrpSpPr>
            <p:grpSpPr bwMode="auto">
              <a:xfrm>
                <a:off x="4757" y="834"/>
                <a:ext cx="763" cy="152"/>
                <a:chOff x="4757" y="834"/>
                <a:chExt cx="763" cy="152"/>
              </a:xfrm>
            </p:grpSpPr>
            <p:sp>
              <p:nvSpPr>
                <p:cNvPr id="2101" name="Freeform 18"/>
                <p:cNvSpPr>
                  <a:spLocks/>
                </p:cNvSpPr>
                <p:nvPr/>
              </p:nvSpPr>
              <p:spPr bwMode="auto">
                <a:xfrm>
                  <a:off x="4771" y="837"/>
                  <a:ext cx="740" cy="146"/>
                </a:xfrm>
                <a:custGeom>
                  <a:avLst/>
                  <a:gdLst>
                    <a:gd name="T0" fmla="*/ 0 w 2961"/>
                    <a:gd name="T1" fmla="*/ 0 h 436"/>
                    <a:gd name="T2" fmla="*/ 0 w 2961"/>
                    <a:gd name="T3" fmla="*/ 0 h 436"/>
                    <a:gd name="T4" fmla="*/ 0 w 2961"/>
                    <a:gd name="T5" fmla="*/ 0 h 436"/>
                    <a:gd name="T6" fmla="*/ 0 w 2961"/>
                    <a:gd name="T7" fmla="*/ 0 h 436"/>
                    <a:gd name="T8" fmla="*/ 0 w 2961"/>
                    <a:gd name="T9" fmla="*/ 0 h 436"/>
                    <a:gd name="T10" fmla="*/ 0 w 2961"/>
                    <a:gd name="T11" fmla="*/ 0 h 436"/>
                    <a:gd name="T12" fmla="*/ 0 w 2961"/>
                    <a:gd name="T13" fmla="*/ 0 h 436"/>
                    <a:gd name="T14" fmla="*/ 0 w 2961"/>
                    <a:gd name="T15" fmla="*/ 0 h 436"/>
                    <a:gd name="T16" fmla="*/ 0 w 2961"/>
                    <a:gd name="T17" fmla="*/ 0 h 436"/>
                    <a:gd name="T18" fmla="*/ 0 w 2961"/>
                    <a:gd name="T19" fmla="*/ 0 h 436"/>
                    <a:gd name="T20" fmla="*/ 0 w 2961"/>
                    <a:gd name="T21" fmla="*/ 0 h 436"/>
                    <a:gd name="T22" fmla="*/ 0 w 2961"/>
                    <a:gd name="T23" fmla="*/ 0 h 436"/>
                    <a:gd name="T24" fmla="*/ 0 w 2961"/>
                    <a:gd name="T25" fmla="*/ 0 h 436"/>
                    <a:gd name="T26" fmla="*/ 0 w 2961"/>
                    <a:gd name="T27" fmla="*/ 0 h 436"/>
                    <a:gd name="T28" fmla="*/ 0 w 2961"/>
                    <a:gd name="T29" fmla="*/ 0 h 436"/>
                    <a:gd name="T30" fmla="*/ 0 w 2961"/>
                    <a:gd name="T31" fmla="*/ 0 h 436"/>
                    <a:gd name="T32" fmla="*/ 0 w 2961"/>
                    <a:gd name="T33" fmla="*/ 0 h 436"/>
                    <a:gd name="T34" fmla="*/ 0 w 2961"/>
                    <a:gd name="T35" fmla="*/ 0 h 436"/>
                    <a:gd name="T36" fmla="*/ 0 w 2961"/>
                    <a:gd name="T37" fmla="*/ 0 h 436"/>
                    <a:gd name="T38" fmla="*/ 0 w 2961"/>
                    <a:gd name="T39" fmla="*/ 0 h 436"/>
                    <a:gd name="T40" fmla="*/ 0 w 2961"/>
                    <a:gd name="T41" fmla="*/ 0 h 436"/>
                    <a:gd name="T42" fmla="*/ 0 w 2961"/>
                    <a:gd name="T43" fmla="*/ 0 h 436"/>
                    <a:gd name="T44" fmla="*/ 0 w 2961"/>
                    <a:gd name="T45" fmla="*/ 0 h 436"/>
                    <a:gd name="T46" fmla="*/ 0 w 2961"/>
                    <a:gd name="T47" fmla="*/ 0 h 436"/>
                    <a:gd name="T48" fmla="*/ 0 w 2961"/>
                    <a:gd name="T49" fmla="*/ 0 h 436"/>
                    <a:gd name="T50" fmla="*/ 0 w 2961"/>
                    <a:gd name="T51" fmla="*/ 0 h 436"/>
                    <a:gd name="T52" fmla="*/ 0 w 2961"/>
                    <a:gd name="T53" fmla="*/ 0 h 436"/>
                    <a:gd name="T54" fmla="*/ 0 w 2961"/>
                    <a:gd name="T55" fmla="*/ 0 h 436"/>
                    <a:gd name="T56" fmla="*/ 0 w 2961"/>
                    <a:gd name="T57" fmla="*/ 0 h 436"/>
                    <a:gd name="T58" fmla="*/ 0 w 2961"/>
                    <a:gd name="T59" fmla="*/ 0 h 436"/>
                    <a:gd name="T60" fmla="*/ 0 w 2961"/>
                    <a:gd name="T61" fmla="*/ 0 h 436"/>
                    <a:gd name="T62" fmla="*/ 0 w 2961"/>
                    <a:gd name="T63" fmla="*/ 0 h 436"/>
                    <a:gd name="T64" fmla="*/ 0 w 2961"/>
                    <a:gd name="T65" fmla="*/ 0 h 436"/>
                    <a:gd name="T66" fmla="*/ 0 w 2961"/>
                    <a:gd name="T67" fmla="*/ 0 h 436"/>
                    <a:gd name="T68" fmla="*/ 0 w 2961"/>
                    <a:gd name="T69" fmla="*/ 0 h 436"/>
                    <a:gd name="T70" fmla="*/ 0 w 2961"/>
                    <a:gd name="T71" fmla="*/ 0 h 436"/>
                    <a:gd name="T72" fmla="*/ 0 w 2961"/>
                    <a:gd name="T73" fmla="*/ 0 h 4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961"/>
                    <a:gd name="T112" fmla="*/ 0 h 436"/>
                    <a:gd name="T113" fmla="*/ 2961 w 2961"/>
                    <a:gd name="T114" fmla="*/ 436 h 4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961" h="436">
                      <a:moveTo>
                        <a:pt x="1809" y="54"/>
                      </a:moveTo>
                      <a:lnTo>
                        <a:pt x="1947" y="116"/>
                      </a:lnTo>
                      <a:lnTo>
                        <a:pt x="2048" y="157"/>
                      </a:lnTo>
                      <a:lnTo>
                        <a:pt x="2119" y="171"/>
                      </a:lnTo>
                      <a:lnTo>
                        <a:pt x="2223" y="174"/>
                      </a:lnTo>
                      <a:lnTo>
                        <a:pt x="2335" y="164"/>
                      </a:lnTo>
                      <a:lnTo>
                        <a:pt x="2420" y="146"/>
                      </a:lnTo>
                      <a:lnTo>
                        <a:pt x="2499" y="131"/>
                      </a:lnTo>
                      <a:lnTo>
                        <a:pt x="2590" y="107"/>
                      </a:lnTo>
                      <a:lnTo>
                        <a:pt x="2675" y="84"/>
                      </a:lnTo>
                      <a:lnTo>
                        <a:pt x="2740" y="80"/>
                      </a:lnTo>
                      <a:lnTo>
                        <a:pt x="2809" y="86"/>
                      </a:lnTo>
                      <a:lnTo>
                        <a:pt x="2885" y="113"/>
                      </a:lnTo>
                      <a:lnTo>
                        <a:pt x="2961" y="149"/>
                      </a:lnTo>
                      <a:lnTo>
                        <a:pt x="2939" y="161"/>
                      </a:lnTo>
                      <a:lnTo>
                        <a:pt x="2863" y="157"/>
                      </a:lnTo>
                      <a:lnTo>
                        <a:pt x="2757" y="153"/>
                      </a:lnTo>
                      <a:lnTo>
                        <a:pt x="2686" y="163"/>
                      </a:lnTo>
                      <a:lnTo>
                        <a:pt x="2584" y="189"/>
                      </a:lnTo>
                      <a:lnTo>
                        <a:pt x="2469" y="223"/>
                      </a:lnTo>
                      <a:lnTo>
                        <a:pt x="2385" y="250"/>
                      </a:lnTo>
                      <a:lnTo>
                        <a:pt x="2304" y="273"/>
                      </a:lnTo>
                      <a:lnTo>
                        <a:pt x="2211" y="277"/>
                      </a:lnTo>
                      <a:lnTo>
                        <a:pt x="2076" y="280"/>
                      </a:lnTo>
                      <a:lnTo>
                        <a:pt x="1980" y="274"/>
                      </a:lnTo>
                      <a:lnTo>
                        <a:pt x="1896" y="263"/>
                      </a:lnTo>
                      <a:lnTo>
                        <a:pt x="1813" y="240"/>
                      </a:lnTo>
                      <a:lnTo>
                        <a:pt x="1736" y="209"/>
                      </a:lnTo>
                      <a:lnTo>
                        <a:pt x="1655" y="186"/>
                      </a:lnTo>
                      <a:lnTo>
                        <a:pt x="1563" y="167"/>
                      </a:lnTo>
                      <a:lnTo>
                        <a:pt x="1475" y="156"/>
                      </a:lnTo>
                      <a:lnTo>
                        <a:pt x="1366" y="151"/>
                      </a:lnTo>
                      <a:lnTo>
                        <a:pt x="1264" y="153"/>
                      </a:lnTo>
                      <a:lnTo>
                        <a:pt x="1186" y="153"/>
                      </a:lnTo>
                      <a:lnTo>
                        <a:pt x="1099" y="167"/>
                      </a:lnTo>
                      <a:lnTo>
                        <a:pt x="1008" y="189"/>
                      </a:lnTo>
                      <a:lnTo>
                        <a:pt x="913" y="216"/>
                      </a:lnTo>
                      <a:lnTo>
                        <a:pt x="843" y="243"/>
                      </a:lnTo>
                      <a:lnTo>
                        <a:pt x="728" y="276"/>
                      </a:lnTo>
                      <a:lnTo>
                        <a:pt x="627" y="313"/>
                      </a:lnTo>
                      <a:lnTo>
                        <a:pt x="539" y="359"/>
                      </a:lnTo>
                      <a:lnTo>
                        <a:pt x="472" y="397"/>
                      </a:lnTo>
                      <a:lnTo>
                        <a:pt x="418" y="420"/>
                      </a:lnTo>
                      <a:lnTo>
                        <a:pt x="412" y="422"/>
                      </a:lnTo>
                      <a:lnTo>
                        <a:pt x="354" y="432"/>
                      </a:lnTo>
                      <a:lnTo>
                        <a:pt x="348" y="434"/>
                      </a:lnTo>
                      <a:lnTo>
                        <a:pt x="270" y="436"/>
                      </a:lnTo>
                      <a:lnTo>
                        <a:pt x="190" y="434"/>
                      </a:lnTo>
                      <a:lnTo>
                        <a:pt x="123" y="427"/>
                      </a:lnTo>
                      <a:lnTo>
                        <a:pt x="74" y="416"/>
                      </a:lnTo>
                      <a:lnTo>
                        <a:pt x="27" y="392"/>
                      </a:lnTo>
                      <a:lnTo>
                        <a:pt x="22" y="392"/>
                      </a:lnTo>
                      <a:lnTo>
                        <a:pt x="0" y="374"/>
                      </a:lnTo>
                      <a:lnTo>
                        <a:pt x="69" y="374"/>
                      </a:lnTo>
                      <a:lnTo>
                        <a:pt x="156" y="360"/>
                      </a:lnTo>
                      <a:lnTo>
                        <a:pt x="237" y="340"/>
                      </a:lnTo>
                      <a:lnTo>
                        <a:pt x="301" y="320"/>
                      </a:lnTo>
                      <a:lnTo>
                        <a:pt x="379" y="294"/>
                      </a:lnTo>
                      <a:lnTo>
                        <a:pt x="469" y="256"/>
                      </a:lnTo>
                      <a:lnTo>
                        <a:pt x="571" y="206"/>
                      </a:lnTo>
                      <a:lnTo>
                        <a:pt x="645" y="173"/>
                      </a:lnTo>
                      <a:lnTo>
                        <a:pt x="722" y="143"/>
                      </a:lnTo>
                      <a:lnTo>
                        <a:pt x="816" y="113"/>
                      </a:lnTo>
                      <a:lnTo>
                        <a:pt x="925" y="80"/>
                      </a:lnTo>
                      <a:lnTo>
                        <a:pt x="1015" y="54"/>
                      </a:lnTo>
                      <a:lnTo>
                        <a:pt x="1083" y="37"/>
                      </a:lnTo>
                      <a:lnTo>
                        <a:pt x="1171" y="21"/>
                      </a:lnTo>
                      <a:lnTo>
                        <a:pt x="1274" y="11"/>
                      </a:lnTo>
                      <a:lnTo>
                        <a:pt x="1345" y="1"/>
                      </a:lnTo>
                      <a:lnTo>
                        <a:pt x="1442" y="0"/>
                      </a:lnTo>
                      <a:lnTo>
                        <a:pt x="1537" y="1"/>
                      </a:lnTo>
                      <a:lnTo>
                        <a:pt x="1604" y="10"/>
                      </a:lnTo>
                      <a:lnTo>
                        <a:pt x="1684" y="20"/>
                      </a:lnTo>
                      <a:lnTo>
                        <a:pt x="1749" y="34"/>
                      </a:lnTo>
                      <a:lnTo>
                        <a:pt x="1809" y="54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2" name="Freeform 19"/>
                <p:cNvSpPr>
                  <a:spLocks/>
                </p:cNvSpPr>
                <p:nvPr/>
              </p:nvSpPr>
              <p:spPr bwMode="auto">
                <a:xfrm>
                  <a:off x="4757" y="834"/>
                  <a:ext cx="763" cy="135"/>
                </a:xfrm>
                <a:custGeom>
                  <a:avLst/>
                  <a:gdLst>
                    <a:gd name="T0" fmla="*/ 0 w 3050"/>
                    <a:gd name="T1" fmla="*/ 0 h 406"/>
                    <a:gd name="T2" fmla="*/ 0 w 3050"/>
                    <a:gd name="T3" fmla="*/ 0 h 406"/>
                    <a:gd name="T4" fmla="*/ 0 w 3050"/>
                    <a:gd name="T5" fmla="*/ 0 h 406"/>
                    <a:gd name="T6" fmla="*/ 0 w 3050"/>
                    <a:gd name="T7" fmla="*/ 0 h 406"/>
                    <a:gd name="T8" fmla="*/ 0 w 3050"/>
                    <a:gd name="T9" fmla="*/ 0 h 406"/>
                    <a:gd name="T10" fmla="*/ 0 w 3050"/>
                    <a:gd name="T11" fmla="*/ 0 h 406"/>
                    <a:gd name="T12" fmla="*/ 0 w 3050"/>
                    <a:gd name="T13" fmla="*/ 0 h 406"/>
                    <a:gd name="T14" fmla="*/ 0 w 3050"/>
                    <a:gd name="T15" fmla="*/ 0 h 406"/>
                    <a:gd name="T16" fmla="*/ 0 w 3050"/>
                    <a:gd name="T17" fmla="*/ 0 h 406"/>
                    <a:gd name="T18" fmla="*/ 0 w 3050"/>
                    <a:gd name="T19" fmla="*/ 0 h 406"/>
                    <a:gd name="T20" fmla="*/ 0 w 3050"/>
                    <a:gd name="T21" fmla="*/ 0 h 406"/>
                    <a:gd name="T22" fmla="*/ 0 w 3050"/>
                    <a:gd name="T23" fmla="*/ 0 h 406"/>
                    <a:gd name="T24" fmla="*/ 0 w 3050"/>
                    <a:gd name="T25" fmla="*/ 0 h 406"/>
                    <a:gd name="T26" fmla="*/ 0 w 3050"/>
                    <a:gd name="T27" fmla="*/ 0 h 406"/>
                    <a:gd name="T28" fmla="*/ 0 w 3050"/>
                    <a:gd name="T29" fmla="*/ 0 h 406"/>
                    <a:gd name="T30" fmla="*/ 0 w 3050"/>
                    <a:gd name="T31" fmla="*/ 0 h 406"/>
                    <a:gd name="T32" fmla="*/ 0 w 3050"/>
                    <a:gd name="T33" fmla="*/ 0 h 406"/>
                    <a:gd name="T34" fmla="*/ 0 w 3050"/>
                    <a:gd name="T35" fmla="*/ 0 h 406"/>
                    <a:gd name="T36" fmla="*/ 0 w 3050"/>
                    <a:gd name="T37" fmla="*/ 0 h 406"/>
                    <a:gd name="T38" fmla="*/ 0 w 3050"/>
                    <a:gd name="T39" fmla="*/ 0 h 406"/>
                    <a:gd name="T40" fmla="*/ 0 w 3050"/>
                    <a:gd name="T41" fmla="*/ 0 h 406"/>
                    <a:gd name="T42" fmla="*/ 0 w 3050"/>
                    <a:gd name="T43" fmla="*/ 0 h 406"/>
                    <a:gd name="T44" fmla="*/ 0 w 3050"/>
                    <a:gd name="T45" fmla="*/ 0 h 406"/>
                    <a:gd name="T46" fmla="*/ 0 w 3050"/>
                    <a:gd name="T47" fmla="*/ 0 h 406"/>
                    <a:gd name="T48" fmla="*/ 0 w 3050"/>
                    <a:gd name="T49" fmla="*/ 0 h 406"/>
                    <a:gd name="T50" fmla="*/ 0 w 3050"/>
                    <a:gd name="T51" fmla="*/ 0 h 406"/>
                    <a:gd name="T52" fmla="*/ 0 w 3050"/>
                    <a:gd name="T53" fmla="*/ 0 h 406"/>
                    <a:gd name="T54" fmla="*/ 0 w 3050"/>
                    <a:gd name="T55" fmla="*/ 0 h 406"/>
                    <a:gd name="T56" fmla="*/ 0 w 3050"/>
                    <a:gd name="T57" fmla="*/ 0 h 406"/>
                    <a:gd name="T58" fmla="*/ 0 w 3050"/>
                    <a:gd name="T59" fmla="*/ 0 h 406"/>
                    <a:gd name="T60" fmla="*/ 0 w 3050"/>
                    <a:gd name="T61" fmla="*/ 0 h 406"/>
                    <a:gd name="T62" fmla="*/ 0 w 3050"/>
                    <a:gd name="T63" fmla="*/ 0 h 406"/>
                    <a:gd name="T64" fmla="*/ 0 w 3050"/>
                    <a:gd name="T65" fmla="*/ 0 h 406"/>
                    <a:gd name="T66" fmla="*/ 0 w 3050"/>
                    <a:gd name="T67" fmla="*/ 0 h 406"/>
                    <a:gd name="T68" fmla="*/ 0 w 3050"/>
                    <a:gd name="T69" fmla="*/ 0 h 406"/>
                    <a:gd name="T70" fmla="*/ 0 w 3050"/>
                    <a:gd name="T71" fmla="*/ 0 h 406"/>
                    <a:gd name="T72" fmla="*/ 0 w 3050"/>
                    <a:gd name="T73" fmla="*/ 0 h 406"/>
                    <a:gd name="T74" fmla="*/ 0 w 3050"/>
                    <a:gd name="T75" fmla="*/ 0 h 406"/>
                    <a:gd name="T76" fmla="*/ 0 w 3050"/>
                    <a:gd name="T77" fmla="*/ 0 h 406"/>
                    <a:gd name="T78" fmla="*/ 0 w 3050"/>
                    <a:gd name="T79" fmla="*/ 0 h 406"/>
                    <a:gd name="T80" fmla="*/ 0 w 3050"/>
                    <a:gd name="T81" fmla="*/ 0 h 406"/>
                    <a:gd name="T82" fmla="*/ 0 w 3050"/>
                    <a:gd name="T83" fmla="*/ 0 h 406"/>
                    <a:gd name="T84" fmla="*/ 0 w 3050"/>
                    <a:gd name="T85" fmla="*/ 0 h 406"/>
                    <a:gd name="T86" fmla="*/ 0 w 3050"/>
                    <a:gd name="T87" fmla="*/ 0 h 406"/>
                    <a:gd name="T88" fmla="*/ 0 w 3050"/>
                    <a:gd name="T89" fmla="*/ 0 h 406"/>
                    <a:gd name="T90" fmla="*/ 0 w 3050"/>
                    <a:gd name="T91" fmla="*/ 0 h 406"/>
                    <a:gd name="T92" fmla="*/ 0 w 3050"/>
                    <a:gd name="T93" fmla="*/ 0 h 406"/>
                    <a:gd name="T94" fmla="*/ 0 w 3050"/>
                    <a:gd name="T95" fmla="*/ 0 h 406"/>
                    <a:gd name="T96" fmla="*/ 0 w 3050"/>
                    <a:gd name="T97" fmla="*/ 0 h 406"/>
                    <a:gd name="T98" fmla="*/ 0 w 3050"/>
                    <a:gd name="T99" fmla="*/ 0 h 40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050"/>
                    <a:gd name="T151" fmla="*/ 0 h 406"/>
                    <a:gd name="T152" fmla="*/ 3050 w 3050"/>
                    <a:gd name="T153" fmla="*/ 406 h 40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050" h="406">
                      <a:moveTo>
                        <a:pt x="2925" y="131"/>
                      </a:moveTo>
                      <a:lnTo>
                        <a:pt x="2850" y="106"/>
                      </a:lnTo>
                      <a:lnTo>
                        <a:pt x="2780" y="103"/>
                      </a:lnTo>
                      <a:lnTo>
                        <a:pt x="2710" y="111"/>
                      </a:lnTo>
                      <a:lnTo>
                        <a:pt x="2648" y="130"/>
                      </a:lnTo>
                      <a:lnTo>
                        <a:pt x="2558" y="151"/>
                      </a:lnTo>
                      <a:lnTo>
                        <a:pt x="2497" y="166"/>
                      </a:lnTo>
                      <a:lnTo>
                        <a:pt x="2433" y="177"/>
                      </a:lnTo>
                      <a:lnTo>
                        <a:pt x="2366" y="193"/>
                      </a:lnTo>
                      <a:lnTo>
                        <a:pt x="2311" y="197"/>
                      </a:lnTo>
                      <a:lnTo>
                        <a:pt x="2261" y="199"/>
                      </a:lnTo>
                      <a:lnTo>
                        <a:pt x="2201" y="199"/>
                      </a:lnTo>
                      <a:lnTo>
                        <a:pt x="2140" y="194"/>
                      </a:lnTo>
                      <a:lnTo>
                        <a:pt x="2095" y="184"/>
                      </a:lnTo>
                      <a:lnTo>
                        <a:pt x="2042" y="161"/>
                      </a:lnTo>
                      <a:lnTo>
                        <a:pt x="1981" y="130"/>
                      </a:lnTo>
                      <a:lnTo>
                        <a:pt x="1918" y="101"/>
                      </a:lnTo>
                      <a:lnTo>
                        <a:pt x="1863" y="80"/>
                      </a:lnTo>
                      <a:lnTo>
                        <a:pt x="1793" y="54"/>
                      </a:lnTo>
                      <a:lnTo>
                        <a:pt x="1704" y="36"/>
                      </a:lnTo>
                      <a:lnTo>
                        <a:pt x="1633" y="27"/>
                      </a:lnTo>
                      <a:lnTo>
                        <a:pt x="1536" y="21"/>
                      </a:lnTo>
                      <a:lnTo>
                        <a:pt x="1449" y="21"/>
                      </a:lnTo>
                      <a:lnTo>
                        <a:pt x="1355" y="27"/>
                      </a:lnTo>
                      <a:lnTo>
                        <a:pt x="1268" y="37"/>
                      </a:lnTo>
                      <a:lnTo>
                        <a:pt x="1184" y="54"/>
                      </a:lnTo>
                      <a:lnTo>
                        <a:pt x="1070" y="77"/>
                      </a:lnTo>
                      <a:lnTo>
                        <a:pt x="944" y="113"/>
                      </a:lnTo>
                      <a:lnTo>
                        <a:pt x="827" y="147"/>
                      </a:lnTo>
                      <a:lnTo>
                        <a:pt x="708" y="191"/>
                      </a:lnTo>
                      <a:lnTo>
                        <a:pt x="618" y="230"/>
                      </a:lnTo>
                      <a:lnTo>
                        <a:pt x="614" y="233"/>
                      </a:lnTo>
                      <a:lnTo>
                        <a:pt x="539" y="269"/>
                      </a:lnTo>
                      <a:lnTo>
                        <a:pt x="482" y="297"/>
                      </a:lnTo>
                      <a:lnTo>
                        <a:pt x="419" y="326"/>
                      </a:lnTo>
                      <a:lnTo>
                        <a:pt x="354" y="350"/>
                      </a:lnTo>
                      <a:lnTo>
                        <a:pt x="283" y="367"/>
                      </a:lnTo>
                      <a:lnTo>
                        <a:pt x="278" y="370"/>
                      </a:lnTo>
                      <a:lnTo>
                        <a:pt x="220" y="387"/>
                      </a:lnTo>
                      <a:lnTo>
                        <a:pt x="216" y="389"/>
                      </a:lnTo>
                      <a:lnTo>
                        <a:pt x="155" y="397"/>
                      </a:lnTo>
                      <a:lnTo>
                        <a:pt x="91" y="404"/>
                      </a:lnTo>
                      <a:lnTo>
                        <a:pt x="86" y="406"/>
                      </a:lnTo>
                      <a:lnTo>
                        <a:pt x="62" y="404"/>
                      </a:lnTo>
                      <a:lnTo>
                        <a:pt x="28" y="390"/>
                      </a:lnTo>
                      <a:lnTo>
                        <a:pt x="0" y="376"/>
                      </a:lnTo>
                      <a:lnTo>
                        <a:pt x="7" y="367"/>
                      </a:lnTo>
                      <a:lnTo>
                        <a:pt x="24" y="366"/>
                      </a:lnTo>
                      <a:lnTo>
                        <a:pt x="74" y="369"/>
                      </a:lnTo>
                      <a:lnTo>
                        <a:pt x="138" y="369"/>
                      </a:lnTo>
                      <a:lnTo>
                        <a:pt x="189" y="363"/>
                      </a:lnTo>
                      <a:lnTo>
                        <a:pt x="250" y="347"/>
                      </a:lnTo>
                      <a:lnTo>
                        <a:pt x="332" y="327"/>
                      </a:lnTo>
                      <a:lnTo>
                        <a:pt x="388" y="307"/>
                      </a:lnTo>
                      <a:lnTo>
                        <a:pt x="456" y="276"/>
                      </a:lnTo>
                      <a:lnTo>
                        <a:pt x="530" y="243"/>
                      </a:lnTo>
                      <a:lnTo>
                        <a:pt x="595" y="211"/>
                      </a:lnTo>
                      <a:lnTo>
                        <a:pt x="678" y="174"/>
                      </a:lnTo>
                      <a:lnTo>
                        <a:pt x="752" y="147"/>
                      </a:lnTo>
                      <a:lnTo>
                        <a:pt x="820" y="124"/>
                      </a:lnTo>
                      <a:lnTo>
                        <a:pt x="897" y="101"/>
                      </a:lnTo>
                      <a:lnTo>
                        <a:pt x="967" y="80"/>
                      </a:lnTo>
                      <a:lnTo>
                        <a:pt x="1056" y="54"/>
                      </a:lnTo>
                      <a:lnTo>
                        <a:pt x="1133" y="37"/>
                      </a:lnTo>
                      <a:lnTo>
                        <a:pt x="1193" y="26"/>
                      </a:lnTo>
                      <a:lnTo>
                        <a:pt x="1275" y="13"/>
                      </a:lnTo>
                      <a:lnTo>
                        <a:pt x="1372" y="3"/>
                      </a:lnTo>
                      <a:lnTo>
                        <a:pt x="1452" y="0"/>
                      </a:lnTo>
                      <a:lnTo>
                        <a:pt x="1549" y="0"/>
                      </a:lnTo>
                      <a:lnTo>
                        <a:pt x="1655" y="4"/>
                      </a:lnTo>
                      <a:lnTo>
                        <a:pt x="1715" y="14"/>
                      </a:lnTo>
                      <a:lnTo>
                        <a:pt x="1775" y="26"/>
                      </a:lnTo>
                      <a:lnTo>
                        <a:pt x="1836" y="46"/>
                      </a:lnTo>
                      <a:lnTo>
                        <a:pt x="1893" y="64"/>
                      </a:lnTo>
                      <a:lnTo>
                        <a:pt x="1951" y="86"/>
                      </a:lnTo>
                      <a:lnTo>
                        <a:pt x="2002" y="111"/>
                      </a:lnTo>
                      <a:lnTo>
                        <a:pt x="2058" y="136"/>
                      </a:lnTo>
                      <a:lnTo>
                        <a:pt x="2106" y="154"/>
                      </a:lnTo>
                      <a:lnTo>
                        <a:pt x="2146" y="166"/>
                      </a:lnTo>
                      <a:lnTo>
                        <a:pt x="2189" y="173"/>
                      </a:lnTo>
                      <a:lnTo>
                        <a:pt x="2260" y="171"/>
                      </a:lnTo>
                      <a:lnTo>
                        <a:pt x="2324" y="169"/>
                      </a:lnTo>
                      <a:lnTo>
                        <a:pt x="2385" y="161"/>
                      </a:lnTo>
                      <a:lnTo>
                        <a:pt x="2435" y="149"/>
                      </a:lnTo>
                      <a:lnTo>
                        <a:pt x="2523" y="134"/>
                      </a:lnTo>
                      <a:lnTo>
                        <a:pt x="2592" y="116"/>
                      </a:lnTo>
                      <a:lnTo>
                        <a:pt x="2675" y="96"/>
                      </a:lnTo>
                      <a:lnTo>
                        <a:pt x="2733" y="80"/>
                      </a:lnTo>
                      <a:lnTo>
                        <a:pt x="2786" y="76"/>
                      </a:lnTo>
                      <a:lnTo>
                        <a:pt x="2833" y="76"/>
                      </a:lnTo>
                      <a:lnTo>
                        <a:pt x="2858" y="81"/>
                      </a:lnTo>
                      <a:lnTo>
                        <a:pt x="2922" y="100"/>
                      </a:lnTo>
                      <a:lnTo>
                        <a:pt x="2988" y="127"/>
                      </a:lnTo>
                      <a:lnTo>
                        <a:pt x="3032" y="149"/>
                      </a:lnTo>
                      <a:lnTo>
                        <a:pt x="3050" y="157"/>
                      </a:lnTo>
                      <a:lnTo>
                        <a:pt x="3045" y="163"/>
                      </a:lnTo>
                      <a:lnTo>
                        <a:pt x="3029" y="167"/>
                      </a:lnTo>
                      <a:lnTo>
                        <a:pt x="2995" y="163"/>
                      </a:lnTo>
                      <a:lnTo>
                        <a:pt x="2951" y="144"/>
                      </a:lnTo>
                      <a:lnTo>
                        <a:pt x="2925" y="1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3" name="Freeform 20"/>
                <p:cNvSpPr>
                  <a:spLocks/>
                </p:cNvSpPr>
                <p:nvPr/>
              </p:nvSpPr>
              <p:spPr bwMode="auto">
                <a:xfrm>
                  <a:off x="4762" y="883"/>
                  <a:ext cx="757" cy="103"/>
                </a:xfrm>
                <a:custGeom>
                  <a:avLst/>
                  <a:gdLst>
                    <a:gd name="T0" fmla="*/ 0 w 3026"/>
                    <a:gd name="T1" fmla="*/ 0 h 311"/>
                    <a:gd name="T2" fmla="*/ 0 w 3026"/>
                    <a:gd name="T3" fmla="*/ 0 h 311"/>
                    <a:gd name="T4" fmla="*/ 0 w 3026"/>
                    <a:gd name="T5" fmla="*/ 0 h 311"/>
                    <a:gd name="T6" fmla="*/ 0 w 3026"/>
                    <a:gd name="T7" fmla="*/ 0 h 311"/>
                    <a:gd name="T8" fmla="*/ 0 w 3026"/>
                    <a:gd name="T9" fmla="*/ 0 h 311"/>
                    <a:gd name="T10" fmla="*/ 0 w 3026"/>
                    <a:gd name="T11" fmla="*/ 0 h 311"/>
                    <a:gd name="T12" fmla="*/ 0 w 3026"/>
                    <a:gd name="T13" fmla="*/ 0 h 311"/>
                    <a:gd name="T14" fmla="*/ 0 w 3026"/>
                    <a:gd name="T15" fmla="*/ 0 h 311"/>
                    <a:gd name="T16" fmla="*/ 0 w 3026"/>
                    <a:gd name="T17" fmla="*/ 0 h 311"/>
                    <a:gd name="T18" fmla="*/ 0 w 3026"/>
                    <a:gd name="T19" fmla="*/ 0 h 311"/>
                    <a:gd name="T20" fmla="*/ 0 w 3026"/>
                    <a:gd name="T21" fmla="*/ 0 h 311"/>
                    <a:gd name="T22" fmla="*/ 0 w 3026"/>
                    <a:gd name="T23" fmla="*/ 0 h 311"/>
                    <a:gd name="T24" fmla="*/ 0 w 3026"/>
                    <a:gd name="T25" fmla="*/ 0 h 311"/>
                    <a:gd name="T26" fmla="*/ 0 w 3026"/>
                    <a:gd name="T27" fmla="*/ 0 h 311"/>
                    <a:gd name="T28" fmla="*/ 0 w 3026"/>
                    <a:gd name="T29" fmla="*/ 0 h 311"/>
                    <a:gd name="T30" fmla="*/ 0 w 3026"/>
                    <a:gd name="T31" fmla="*/ 0 h 311"/>
                    <a:gd name="T32" fmla="*/ 0 w 3026"/>
                    <a:gd name="T33" fmla="*/ 0 h 311"/>
                    <a:gd name="T34" fmla="*/ 0 w 3026"/>
                    <a:gd name="T35" fmla="*/ 0 h 311"/>
                    <a:gd name="T36" fmla="*/ 0 w 3026"/>
                    <a:gd name="T37" fmla="*/ 0 h 311"/>
                    <a:gd name="T38" fmla="*/ 0 w 3026"/>
                    <a:gd name="T39" fmla="*/ 0 h 311"/>
                    <a:gd name="T40" fmla="*/ 0 w 3026"/>
                    <a:gd name="T41" fmla="*/ 0 h 311"/>
                    <a:gd name="T42" fmla="*/ 0 w 3026"/>
                    <a:gd name="T43" fmla="*/ 0 h 311"/>
                    <a:gd name="T44" fmla="*/ 0 w 3026"/>
                    <a:gd name="T45" fmla="*/ 0 h 311"/>
                    <a:gd name="T46" fmla="*/ 0 w 3026"/>
                    <a:gd name="T47" fmla="*/ 0 h 311"/>
                    <a:gd name="T48" fmla="*/ 0 w 3026"/>
                    <a:gd name="T49" fmla="*/ 0 h 311"/>
                    <a:gd name="T50" fmla="*/ 0 w 3026"/>
                    <a:gd name="T51" fmla="*/ 0 h 311"/>
                    <a:gd name="T52" fmla="*/ 0 w 3026"/>
                    <a:gd name="T53" fmla="*/ 0 h 311"/>
                    <a:gd name="T54" fmla="*/ 0 w 3026"/>
                    <a:gd name="T55" fmla="*/ 0 h 311"/>
                    <a:gd name="T56" fmla="*/ 0 w 3026"/>
                    <a:gd name="T57" fmla="*/ 0 h 311"/>
                    <a:gd name="T58" fmla="*/ 0 w 3026"/>
                    <a:gd name="T59" fmla="*/ 0 h 311"/>
                    <a:gd name="T60" fmla="*/ 0 w 3026"/>
                    <a:gd name="T61" fmla="*/ 0 h 311"/>
                    <a:gd name="T62" fmla="*/ 0 w 3026"/>
                    <a:gd name="T63" fmla="*/ 0 h 311"/>
                    <a:gd name="T64" fmla="*/ 0 w 3026"/>
                    <a:gd name="T65" fmla="*/ 0 h 311"/>
                    <a:gd name="T66" fmla="*/ 0 w 3026"/>
                    <a:gd name="T67" fmla="*/ 0 h 311"/>
                    <a:gd name="T68" fmla="*/ 0 w 3026"/>
                    <a:gd name="T69" fmla="*/ 0 h 311"/>
                    <a:gd name="T70" fmla="*/ 0 w 3026"/>
                    <a:gd name="T71" fmla="*/ 0 h 311"/>
                    <a:gd name="T72" fmla="*/ 0 w 3026"/>
                    <a:gd name="T73" fmla="*/ 0 h 311"/>
                    <a:gd name="T74" fmla="*/ 0 w 3026"/>
                    <a:gd name="T75" fmla="*/ 0 h 311"/>
                    <a:gd name="T76" fmla="*/ 0 w 3026"/>
                    <a:gd name="T77" fmla="*/ 0 h 311"/>
                    <a:gd name="T78" fmla="*/ 0 w 3026"/>
                    <a:gd name="T79" fmla="*/ 0 h 311"/>
                    <a:gd name="T80" fmla="*/ 0 w 3026"/>
                    <a:gd name="T81" fmla="*/ 0 h 311"/>
                    <a:gd name="T82" fmla="*/ 0 w 3026"/>
                    <a:gd name="T83" fmla="*/ 0 h 311"/>
                    <a:gd name="T84" fmla="*/ 0 w 3026"/>
                    <a:gd name="T85" fmla="*/ 0 h 311"/>
                    <a:gd name="T86" fmla="*/ 0 w 3026"/>
                    <a:gd name="T87" fmla="*/ 0 h 311"/>
                    <a:gd name="T88" fmla="*/ 0 w 3026"/>
                    <a:gd name="T89" fmla="*/ 0 h 311"/>
                    <a:gd name="T90" fmla="*/ 0 w 3026"/>
                    <a:gd name="T91" fmla="*/ 0 h 311"/>
                    <a:gd name="T92" fmla="*/ 0 w 3026"/>
                    <a:gd name="T93" fmla="*/ 0 h 311"/>
                    <a:gd name="T94" fmla="*/ 0 w 3026"/>
                    <a:gd name="T95" fmla="*/ 0 h 311"/>
                    <a:gd name="T96" fmla="*/ 0 w 3026"/>
                    <a:gd name="T97" fmla="*/ 0 h 311"/>
                    <a:gd name="T98" fmla="*/ 0 w 3026"/>
                    <a:gd name="T99" fmla="*/ 0 h 311"/>
                    <a:gd name="T100" fmla="*/ 0 w 3026"/>
                    <a:gd name="T101" fmla="*/ 0 h 311"/>
                    <a:gd name="T102" fmla="*/ 0 w 3026"/>
                    <a:gd name="T103" fmla="*/ 0 h 311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026"/>
                    <a:gd name="T157" fmla="*/ 0 h 311"/>
                    <a:gd name="T158" fmla="*/ 3026 w 3026"/>
                    <a:gd name="T159" fmla="*/ 311 h 311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026" h="311">
                      <a:moveTo>
                        <a:pt x="2982" y="15"/>
                      </a:moveTo>
                      <a:lnTo>
                        <a:pt x="2938" y="15"/>
                      </a:lnTo>
                      <a:lnTo>
                        <a:pt x="2883" y="8"/>
                      </a:lnTo>
                      <a:lnTo>
                        <a:pt x="2820" y="0"/>
                      </a:lnTo>
                      <a:lnTo>
                        <a:pt x="2765" y="3"/>
                      </a:lnTo>
                      <a:lnTo>
                        <a:pt x="2698" y="17"/>
                      </a:lnTo>
                      <a:lnTo>
                        <a:pt x="2614" y="41"/>
                      </a:lnTo>
                      <a:lnTo>
                        <a:pt x="2543" y="63"/>
                      </a:lnTo>
                      <a:lnTo>
                        <a:pt x="2475" y="83"/>
                      </a:lnTo>
                      <a:lnTo>
                        <a:pt x="2412" y="101"/>
                      </a:lnTo>
                      <a:lnTo>
                        <a:pt x="2358" y="113"/>
                      </a:lnTo>
                      <a:lnTo>
                        <a:pt x="2354" y="113"/>
                      </a:lnTo>
                      <a:lnTo>
                        <a:pt x="2291" y="123"/>
                      </a:lnTo>
                      <a:lnTo>
                        <a:pt x="2222" y="124"/>
                      </a:lnTo>
                      <a:lnTo>
                        <a:pt x="2148" y="128"/>
                      </a:lnTo>
                      <a:lnTo>
                        <a:pt x="2143" y="128"/>
                      </a:lnTo>
                      <a:lnTo>
                        <a:pt x="2047" y="127"/>
                      </a:lnTo>
                      <a:lnTo>
                        <a:pt x="1956" y="117"/>
                      </a:lnTo>
                      <a:lnTo>
                        <a:pt x="1914" y="110"/>
                      </a:lnTo>
                      <a:lnTo>
                        <a:pt x="1856" y="91"/>
                      </a:lnTo>
                      <a:lnTo>
                        <a:pt x="1796" y="67"/>
                      </a:lnTo>
                      <a:lnTo>
                        <a:pt x="1732" y="45"/>
                      </a:lnTo>
                      <a:lnTo>
                        <a:pt x="1674" y="30"/>
                      </a:lnTo>
                      <a:lnTo>
                        <a:pt x="1617" y="20"/>
                      </a:lnTo>
                      <a:lnTo>
                        <a:pt x="1529" y="8"/>
                      </a:lnTo>
                      <a:lnTo>
                        <a:pt x="1434" y="3"/>
                      </a:lnTo>
                      <a:lnTo>
                        <a:pt x="1341" y="0"/>
                      </a:lnTo>
                      <a:lnTo>
                        <a:pt x="1246" y="0"/>
                      </a:lnTo>
                      <a:lnTo>
                        <a:pt x="1189" y="7"/>
                      </a:lnTo>
                      <a:lnTo>
                        <a:pt x="1116" y="20"/>
                      </a:lnTo>
                      <a:lnTo>
                        <a:pt x="1052" y="37"/>
                      </a:lnTo>
                      <a:lnTo>
                        <a:pt x="975" y="58"/>
                      </a:lnTo>
                      <a:lnTo>
                        <a:pt x="899" y="83"/>
                      </a:lnTo>
                      <a:lnTo>
                        <a:pt x="823" y="108"/>
                      </a:lnTo>
                      <a:lnTo>
                        <a:pt x="738" y="133"/>
                      </a:lnTo>
                      <a:lnTo>
                        <a:pt x="668" y="161"/>
                      </a:lnTo>
                      <a:lnTo>
                        <a:pt x="611" y="190"/>
                      </a:lnTo>
                      <a:lnTo>
                        <a:pt x="550" y="221"/>
                      </a:lnTo>
                      <a:lnTo>
                        <a:pt x="498" y="251"/>
                      </a:lnTo>
                      <a:lnTo>
                        <a:pt x="456" y="266"/>
                      </a:lnTo>
                      <a:lnTo>
                        <a:pt x="398" y="280"/>
                      </a:lnTo>
                      <a:lnTo>
                        <a:pt x="350" y="286"/>
                      </a:lnTo>
                      <a:lnTo>
                        <a:pt x="343" y="284"/>
                      </a:lnTo>
                      <a:lnTo>
                        <a:pt x="284" y="288"/>
                      </a:lnTo>
                      <a:lnTo>
                        <a:pt x="215" y="283"/>
                      </a:lnTo>
                      <a:lnTo>
                        <a:pt x="148" y="274"/>
                      </a:lnTo>
                      <a:lnTo>
                        <a:pt x="107" y="263"/>
                      </a:lnTo>
                      <a:lnTo>
                        <a:pt x="80" y="244"/>
                      </a:lnTo>
                      <a:lnTo>
                        <a:pt x="0" y="233"/>
                      </a:lnTo>
                      <a:lnTo>
                        <a:pt x="6" y="244"/>
                      </a:lnTo>
                      <a:lnTo>
                        <a:pt x="43" y="268"/>
                      </a:lnTo>
                      <a:lnTo>
                        <a:pt x="82" y="288"/>
                      </a:lnTo>
                      <a:lnTo>
                        <a:pt x="125" y="298"/>
                      </a:lnTo>
                      <a:lnTo>
                        <a:pt x="176" y="306"/>
                      </a:lnTo>
                      <a:lnTo>
                        <a:pt x="235" y="310"/>
                      </a:lnTo>
                      <a:lnTo>
                        <a:pt x="303" y="311"/>
                      </a:lnTo>
                      <a:lnTo>
                        <a:pt x="348" y="310"/>
                      </a:lnTo>
                      <a:lnTo>
                        <a:pt x="417" y="304"/>
                      </a:lnTo>
                      <a:lnTo>
                        <a:pt x="475" y="293"/>
                      </a:lnTo>
                      <a:lnTo>
                        <a:pt x="535" y="266"/>
                      </a:lnTo>
                      <a:lnTo>
                        <a:pt x="579" y="238"/>
                      </a:lnTo>
                      <a:lnTo>
                        <a:pt x="643" y="207"/>
                      </a:lnTo>
                      <a:lnTo>
                        <a:pt x="714" y="173"/>
                      </a:lnTo>
                      <a:lnTo>
                        <a:pt x="775" y="151"/>
                      </a:lnTo>
                      <a:lnTo>
                        <a:pt x="839" y="133"/>
                      </a:lnTo>
                      <a:lnTo>
                        <a:pt x="914" y="107"/>
                      </a:lnTo>
                      <a:lnTo>
                        <a:pt x="998" y="80"/>
                      </a:lnTo>
                      <a:lnTo>
                        <a:pt x="1074" y="60"/>
                      </a:lnTo>
                      <a:lnTo>
                        <a:pt x="1139" y="45"/>
                      </a:lnTo>
                      <a:lnTo>
                        <a:pt x="1190" y="37"/>
                      </a:lnTo>
                      <a:lnTo>
                        <a:pt x="1246" y="30"/>
                      </a:lnTo>
                      <a:lnTo>
                        <a:pt x="1315" y="27"/>
                      </a:lnTo>
                      <a:lnTo>
                        <a:pt x="1415" y="30"/>
                      </a:lnTo>
                      <a:lnTo>
                        <a:pt x="1506" y="37"/>
                      </a:lnTo>
                      <a:lnTo>
                        <a:pt x="1597" y="45"/>
                      </a:lnTo>
                      <a:lnTo>
                        <a:pt x="1673" y="60"/>
                      </a:lnTo>
                      <a:lnTo>
                        <a:pt x="1738" y="77"/>
                      </a:lnTo>
                      <a:lnTo>
                        <a:pt x="1799" y="98"/>
                      </a:lnTo>
                      <a:lnTo>
                        <a:pt x="1856" y="120"/>
                      </a:lnTo>
                      <a:lnTo>
                        <a:pt x="1912" y="137"/>
                      </a:lnTo>
                      <a:lnTo>
                        <a:pt x="1973" y="144"/>
                      </a:lnTo>
                      <a:lnTo>
                        <a:pt x="2040" y="154"/>
                      </a:lnTo>
                      <a:lnTo>
                        <a:pt x="2099" y="158"/>
                      </a:lnTo>
                      <a:lnTo>
                        <a:pt x="2163" y="158"/>
                      </a:lnTo>
                      <a:lnTo>
                        <a:pt x="2239" y="154"/>
                      </a:lnTo>
                      <a:lnTo>
                        <a:pt x="2304" y="150"/>
                      </a:lnTo>
                      <a:lnTo>
                        <a:pt x="2372" y="143"/>
                      </a:lnTo>
                      <a:lnTo>
                        <a:pt x="2432" y="128"/>
                      </a:lnTo>
                      <a:lnTo>
                        <a:pt x="2490" y="108"/>
                      </a:lnTo>
                      <a:lnTo>
                        <a:pt x="2530" y="93"/>
                      </a:lnTo>
                      <a:lnTo>
                        <a:pt x="2596" y="71"/>
                      </a:lnTo>
                      <a:lnTo>
                        <a:pt x="2660" y="55"/>
                      </a:lnTo>
                      <a:lnTo>
                        <a:pt x="2719" y="38"/>
                      </a:lnTo>
                      <a:lnTo>
                        <a:pt x="2768" y="30"/>
                      </a:lnTo>
                      <a:lnTo>
                        <a:pt x="2805" y="27"/>
                      </a:lnTo>
                      <a:lnTo>
                        <a:pt x="2847" y="28"/>
                      </a:lnTo>
                      <a:lnTo>
                        <a:pt x="2900" y="33"/>
                      </a:lnTo>
                      <a:lnTo>
                        <a:pt x="2945" y="38"/>
                      </a:lnTo>
                      <a:lnTo>
                        <a:pt x="2984" y="40"/>
                      </a:lnTo>
                      <a:lnTo>
                        <a:pt x="3005" y="31"/>
                      </a:lnTo>
                      <a:lnTo>
                        <a:pt x="3024" y="23"/>
                      </a:lnTo>
                      <a:lnTo>
                        <a:pt x="3026" y="13"/>
                      </a:lnTo>
                      <a:lnTo>
                        <a:pt x="3014" y="10"/>
                      </a:lnTo>
                      <a:lnTo>
                        <a:pt x="2982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89" name="Group 21"/>
              <p:cNvGrpSpPr>
                <a:grpSpLocks/>
              </p:cNvGrpSpPr>
              <p:nvPr/>
            </p:nvGrpSpPr>
            <p:grpSpPr bwMode="auto">
              <a:xfrm>
                <a:off x="4869" y="504"/>
                <a:ext cx="392" cy="672"/>
                <a:chOff x="4869" y="504"/>
                <a:chExt cx="392" cy="672"/>
              </a:xfrm>
            </p:grpSpPr>
            <p:sp>
              <p:nvSpPr>
                <p:cNvPr id="2095" name="Freeform 22"/>
                <p:cNvSpPr>
                  <a:spLocks/>
                </p:cNvSpPr>
                <p:nvPr/>
              </p:nvSpPr>
              <p:spPr bwMode="auto">
                <a:xfrm>
                  <a:off x="5032" y="569"/>
                  <a:ext cx="95" cy="117"/>
                </a:xfrm>
                <a:custGeom>
                  <a:avLst/>
                  <a:gdLst>
                    <a:gd name="T0" fmla="*/ 0 w 380"/>
                    <a:gd name="T1" fmla="*/ 0 h 350"/>
                    <a:gd name="T2" fmla="*/ 0 w 380"/>
                    <a:gd name="T3" fmla="*/ 0 h 350"/>
                    <a:gd name="T4" fmla="*/ 0 w 380"/>
                    <a:gd name="T5" fmla="*/ 0 h 350"/>
                    <a:gd name="T6" fmla="*/ 0 w 380"/>
                    <a:gd name="T7" fmla="*/ 0 h 350"/>
                    <a:gd name="T8" fmla="*/ 0 w 380"/>
                    <a:gd name="T9" fmla="*/ 0 h 350"/>
                    <a:gd name="T10" fmla="*/ 0 w 380"/>
                    <a:gd name="T11" fmla="*/ 0 h 350"/>
                    <a:gd name="T12" fmla="*/ 0 w 380"/>
                    <a:gd name="T13" fmla="*/ 0 h 350"/>
                    <a:gd name="T14" fmla="*/ 0 w 380"/>
                    <a:gd name="T15" fmla="*/ 0 h 350"/>
                    <a:gd name="T16" fmla="*/ 0 w 380"/>
                    <a:gd name="T17" fmla="*/ 0 h 350"/>
                    <a:gd name="T18" fmla="*/ 0 w 380"/>
                    <a:gd name="T19" fmla="*/ 0 h 350"/>
                    <a:gd name="T20" fmla="*/ 0 w 380"/>
                    <a:gd name="T21" fmla="*/ 0 h 350"/>
                    <a:gd name="T22" fmla="*/ 0 w 380"/>
                    <a:gd name="T23" fmla="*/ 0 h 350"/>
                    <a:gd name="T24" fmla="*/ 0 w 380"/>
                    <a:gd name="T25" fmla="*/ 0 h 350"/>
                    <a:gd name="T26" fmla="*/ 0 w 380"/>
                    <a:gd name="T27" fmla="*/ 0 h 350"/>
                    <a:gd name="T28" fmla="*/ 0 w 380"/>
                    <a:gd name="T29" fmla="*/ 0 h 350"/>
                    <a:gd name="T30" fmla="*/ 0 w 380"/>
                    <a:gd name="T31" fmla="*/ 0 h 350"/>
                    <a:gd name="T32" fmla="*/ 0 w 380"/>
                    <a:gd name="T33" fmla="*/ 0 h 350"/>
                    <a:gd name="T34" fmla="*/ 0 w 380"/>
                    <a:gd name="T35" fmla="*/ 0 h 350"/>
                    <a:gd name="T36" fmla="*/ 0 w 380"/>
                    <a:gd name="T37" fmla="*/ 0 h 350"/>
                    <a:gd name="T38" fmla="*/ 0 w 380"/>
                    <a:gd name="T39" fmla="*/ 0 h 350"/>
                    <a:gd name="T40" fmla="*/ 0 w 380"/>
                    <a:gd name="T41" fmla="*/ 0 h 350"/>
                    <a:gd name="T42" fmla="*/ 0 w 380"/>
                    <a:gd name="T43" fmla="*/ 0 h 350"/>
                    <a:gd name="T44" fmla="*/ 0 w 380"/>
                    <a:gd name="T45" fmla="*/ 0 h 350"/>
                    <a:gd name="T46" fmla="*/ 0 w 380"/>
                    <a:gd name="T47" fmla="*/ 0 h 350"/>
                    <a:gd name="T48" fmla="*/ 0 w 380"/>
                    <a:gd name="T49" fmla="*/ 0 h 350"/>
                    <a:gd name="T50" fmla="*/ 0 w 380"/>
                    <a:gd name="T51" fmla="*/ 0 h 350"/>
                    <a:gd name="T52" fmla="*/ 0 w 380"/>
                    <a:gd name="T53" fmla="*/ 0 h 350"/>
                    <a:gd name="T54" fmla="*/ 0 w 380"/>
                    <a:gd name="T55" fmla="*/ 0 h 350"/>
                    <a:gd name="T56" fmla="*/ 0 w 380"/>
                    <a:gd name="T57" fmla="*/ 0 h 350"/>
                    <a:gd name="T58" fmla="*/ 0 w 380"/>
                    <a:gd name="T59" fmla="*/ 0 h 350"/>
                    <a:gd name="T60" fmla="*/ 0 w 380"/>
                    <a:gd name="T61" fmla="*/ 0 h 350"/>
                    <a:gd name="T62" fmla="*/ 0 w 380"/>
                    <a:gd name="T63" fmla="*/ 0 h 350"/>
                    <a:gd name="T64" fmla="*/ 0 w 380"/>
                    <a:gd name="T65" fmla="*/ 0 h 350"/>
                    <a:gd name="T66" fmla="*/ 0 w 380"/>
                    <a:gd name="T67" fmla="*/ 0 h 350"/>
                    <a:gd name="T68" fmla="*/ 0 w 380"/>
                    <a:gd name="T69" fmla="*/ 0 h 350"/>
                    <a:gd name="T70" fmla="*/ 0 w 380"/>
                    <a:gd name="T71" fmla="*/ 0 h 350"/>
                    <a:gd name="T72" fmla="*/ 0 w 380"/>
                    <a:gd name="T73" fmla="*/ 0 h 350"/>
                    <a:gd name="T74" fmla="*/ 0 w 380"/>
                    <a:gd name="T75" fmla="*/ 0 h 35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80"/>
                    <a:gd name="T115" fmla="*/ 0 h 350"/>
                    <a:gd name="T116" fmla="*/ 380 w 380"/>
                    <a:gd name="T117" fmla="*/ 350 h 35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80" h="350">
                      <a:moveTo>
                        <a:pt x="295" y="183"/>
                      </a:moveTo>
                      <a:lnTo>
                        <a:pt x="276" y="122"/>
                      </a:lnTo>
                      <a:lnTo>
                        <a:pt x="258" y="90"/>
                      </a:lnTo>
                      <a:lnTo>
                        <a:pt x="239" y="64"/>
                      </a:lnTo>
                      <a:lnTo>
                        <a:pt x="216" y="37"/>
                      </a:lnTo>
                      <a:lnTo>
                        <a:pt x="191" y="19"/>
                      </a:lnTo>
                      <a:lnTo>
                        <a:pt x="167" y="6"/>
                      </a:lnTo>
                      <a:lnTo>
                        <a:pt x="140" y="0"/>
                      </a:lnTo>
                      <a:lnTo>
                        <a:pt x="108" y="0"/>
                      </a:lnTo>
                      <a:lnTo>
                        <a:pt x="74" y="9"/>
                      </a:lnTo>
                      <a:lnTo>
                        <a:pt x="49" y="24"/>
                      </a:lnTo>
                      <a:lnTo>
                        <a:pt x="27" y="49"/>
                      </a:lnTo>
                      <a:lnTo>
                        <a:pt x="10" y="79"/>
                      </a:lnTo>
                      <a:lnTo>
                        <a:pt x="0" y="114"/>
                      </a:lnTo>
                      <a:lnTo>
                        <a:pt x="0" y="149"/>
                      </a:lnTo>
                      <a:lnTo>
                        <a:pt x="7" y="183"/>
                      </a:lnTo>
                      <a:lnTo>
                        <a:pt x="24" y="230"/>
                      </a:lnTo>
                      <a:lnTo>
                        <a:pt x="49" y="267"/>
                      </a:lnTo>
                      <a:lnTo>
                        <a:pt x="76" y="296"/>
                      </a:lnTo>
                      <a:lnTo>
                        <a:pt x="113" y="322"/>
                      </a:lnTo>
                      <a:lnTo>
                        <a:pt x="144" y="339"/>
                      </a:lnTo>
                      <a:lnTo>
                        <a:pt x="177" y="347"/>
                      </a:lnTo>
                      <a:lnTo>
                        <a:pt x="208" y="350"/>
                      </a:lnTo>
                      <a:lnTo>
                        <a:pt x="231" y="345"/>
                      </a:lnTo>
                      <a:lnTo>
                        <a:pt x="253" y="332"/>
                      </a:lnTo>
                      <a:lnTo>
                        <a:pt x="270" y="317"/>
                      </a:lnTo>
                      <a:lnTo>
                        <a:pt x="279" y="297"/>
                      </a:lnTo>
                      <a:lnTo>
                        <a:pt x="282" y="272"/>
                      </a:lnTo>
                      <a:lnTo>
                        <a:pt x="285" y="239"/>
                      </a:lnTo>
                      <a:lnTo>
                        <a:pt x="326" y="259"/>
                      </a:lnTo>
                      <a:lnTo>
                        <a:pt x="363" y="266"/>
                      </a:lnTo>
                      <a:lnTo>
                        <a:pt x="380" y="257"/>
                      </a:lnTo>
                      <a:lnTo>
                        <a:pt x="378" y="239"/>
                      </a:lnTo>
                      <a:lnTo>
                        <a:pt x="370" y="220"/>
                      </a:lnTo>
                      <a:lnTo>
                        <a:pt x="348" y="207"/>
                      </a:lnTo>
                      <a:lnTo>
                        <a:pt x="319" y="200"/>
                      </a:lnTo>
                      <a:lnTo>
                        <a:pt x="297" y="190"/>
                      </a:lnTo>
                      <a:lnTo>
                        <a:pt x="295" y="1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23"/>
                <p:cNvSpPr>
                  <a:spLocks/>
                </p:cNvSpPr>
                <p:nvPr/>
              </p:nvSpPr>
              <p:spPr bwMode="auto">
                <a:xfrm>
                  <a:off x="5069" y="719"/>
                  <a:ext cx="104" cy="254"/>
                </a:xfrm>
                <a:custGeom>
                  <a:avLst/>
                  <a:gdLst>
                    <a:gd name="T0" fmla="*/ 0 w 415"/>
                    <a:gd name="T1" fmla="*/ 0 h 760"/>
                    <a:gd name="T2" fmla="*/ 0 w 415"/>
                    <a:gd name="T3" fmla="*/ 0 h 760"/>
                    <a:gd name="T4" fmla="*/ 0 w 415"/>
                    <a:gd name="T5" fmla="*/ 0 h 760"/>
                    <a:gd name="T6" fmla="*/ 0 w 415"/>
                    <a:gd name="T7" fmla="*/ 0 h 760"/>
                    <a:gd name="T8" fmla="*/ 0 w 415"/>
                    <a:gd name="T9" fmla="*/ 0 h 760"/>
                    <a:gd name="T10" fmla="*/ 0 w 415"/>
                    <a:gd name="T11" fmla="*/ 0 h 760"/>
                    <a:gd name="T12" fmla="*/ 0 w 415"/>
                    <a:gd name="T13" fmla="*/ 0 h 760"/>
                    <a:gd name="T14" fmla="*/ 0 w 415"/>
                    <a:gd name="T15" fmla="*/ 0 h 760"/>
                    <a:gd name="T16" fmla="*/ 0 w 415"/>
                    <a:gd name="T17" fmla="*/ 0 h 760"/>
                    <a:gd name="T18" fmla="*/ 0 w 415"/>
                    <a:gd name="T19" fmla="*/ 0 h 760"/>
                    <a:gd name="T20" fmla="*/ 0 w 415"/>
                    <a:gd name="T21" fmla="*/ 0 h 760"/>
                    <a:gd name="T22" fmla="*/ 0 w 415"/>
                    <a:gd name="T23" fmla="*/ 0 h 760"/>
                    <a:gd name="T24" fmla="*/ 0 w 415"/>
                    <a:gd name="T25" fmla="*/ 0 h 760"/>
                    <a:gd name="T26" fmla="*/ 0 w 415"/>
                    <a:gd name="T27" fmla="*/ 0 h 760"/>
                    <a:gd name="T28" fmla="*/ 0 w 415"/>
                    <a:gd name="T29" fmla="*/ 0 h 760"/>
                    <a:gd name="T30" fmla="*/ 0 w 415"/>
                    <a:gd name="T31" fmla="*/ 0 h 760"/>
                    <a:gd name="T32" fmla="*/ 0 w 415"/>
                    <a:gd name="T33" fmla="*/ 0 h 760"/>
                    <a:gd name="T34" fmla="*/ 0 w 415"/>
                    <a:gd name="T35" fmla="*/ 0 h 760"/>
                    <a:gd name="T36" fmla="*/ 0 w 415"/>
                    <a:gd name="T37" fmla="*/ 0 h 760"/>
                    <a:gd name="T38" fmla="*/ 0 w 415"/>
                    <a:gd name="T39" fmla="*/ 0 h 760"/>
                    <a:gd name="T40" fmla="*/ 0 w 415"/>
                    <a:gd name="T41" fmla="*/ 0 h 760"/>
                    <a:gd name="T42" fmla="*/ 0 w 415"/>
                    <a:gd name="T43" fmla="*/ 0 h 760"/>
                    <a:gd name="T44" fmla="*/ 0 w 415"/>
                    <a:gd name="T45" fmla="*/ 0 h 760"/>
                    <a:gd name="T46" fmla="*/ 0 w 415"/>
                    <a:gd name="T47" fmla="*/ 0 h 760"/>
                    <a:gd name="T48" fmla="*/ 0 w 415"/>
                    <a:gd name="T49" fmla="*/ 0 h 760"/>
                    <a:gd name="T50" fmla="*/ 0 w 415"/>
                    <a:gd name="T51" fmla="*/ 0 h 760"/>
                    <a:gd name="T52" fmla="*/ 0 w 415"/>
                    <a:gd name="T53" fmla="*/ 0 h 760"/>
                    <a:gd name="T54" fmla="*/ 0 w 415"/>
                    <a:gd name="T55" fmla="*/ 0 h 760"/>
                    <a:gd name="T56" fmla="*/ 0 w 415"/>
                    <a:gd name="T57" fmla="*/ 0 h 760"/>
                    <a:gd name="T58" fmla="*/ 0 w 415"/>
                    <a:gd name="T59" fmla="*/ 0 h 760"/>
                    <a:gd name="T60" fmla="*/ 0 w 415"/>
                    <a:gd name="T61" fmla="*/ 0 h 760"/>
                    <a:gd name="T62" fmla="*/ 0 w 415"/>
                    <a:gd name="T63" fmla="*/ 0 h 760"/>
                    <a:gd name="T64" fmla="*/ 0 w 415"/>
                    <a:gd name="T65" fmla="*/ 0 h 760"/>
                    <a:gd name="T66" fmla="*/ 0 w 415"/>
                    <a:gd name="T67" fmla="*/ 0 h 760"/>
                    <a:gd name="T68" fmla="*/ 0 w 415"/>
                    <a:gd name="T69" fmla="*/ 0 h 760"/>
                    <a:gd name="T70" fmla="*/ 0 w 415"/>
                    <a:gd name="T71" fmla="*/ 0 h 760"/>
                    <a:gd name="T72" fmla="*/ 0 w 415"/>
                    <a:gd name="T73" fmla="*/ 0 h 760"/>
                    <a:gd name="T74" fmla="*/ 0 w 415"/>
                    <a:gd name="T75" fmla="*/ 0 h 760"/>
                    <a:gd name="T76" fmla="*/ 0 w 415"/>
                    <a:gd name="T77" fmla="*/ 0 h 760"/>
                    <a:gd name="T78" fmla="*/ 0 w 415"/>
                    <a:gd name="T79" fmla="*/ 0 h 760"/>
                    <a:gd name="T80" fmla="*/ 0 w 415"/>
                    <a:gd name="T81" fmla="*/ 0 h 760"/>
                    <a:gd name="T82" fmla="*/ 0 w 415"/>
                    <a:gd name="T83" fmla="*/ 0 h 760"/>
                    <a:gd name="T84" fmla="*/ 0 w 415"/>
                    <a:gd name="T85" fmla="*/ 0 h 760"/>
                    <a:gd name="T86" fmla="*/ 0 w 415"/>
                    <a:gd name="T87" fmla="*/ 0 h 760"/>
                    <a:gd name="T88" fmla="*/ 0 w 415"/>
                    <a:gd name="T89" fmla="*/ 0 h 760"/>
                    <a:gd name="T90" fmla="*/ 0 w 415"/>
                    <a:gd name="T91" fmla="*/ 0 h 760"/>
                    <a:gd name="T92" fmla="*/ 0 w 415"/>
                    <a:gd name="T93" fmla="*/ 0 h 760"/>
                    <a:gd name="T94" fmla="*/ 0 w 415"/>
                    <a:gd name="T95" fmla="*/ 0 h 760"/>
                    <a:gd name="T96" fmla="*/ 0 w 415"/>
                    <a:gd name="T97" fmla="*/ 0 h 760"/>
                    <a:gd name="T98" fmla="*/ 0 w 415"/>
                    <a:gd name="T99" fmla="*/ 0 h 760"/>
                    <a:gd name="T100" fmla="*/ 0 w 415"/>
                    <a:gd name="T101" fmla="*/ 0 h 760"/>
                    <a:gd name="T102" fmla="*/ 0 w 415"/>
                    <a:gd name="T103" fmla="*/ 0 h 76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15"/>
                    <a:gd name="T157" fmla="*/ 0 h 760"/>
                    <a:gd name="T158" fmla="*/ 415 w 415"/>
                    <a:gd name="T159" fmla="*/ 760 h 76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15" h="760">
                      <a:moveTo>
                        <a:pt x="15" y="55"/>
                      </a:moveTo>
                      <a:lnTo>
                        <a:pt x="32" y="30"/>
                      </a:lnTo>
                      <a:lnTo>
                        <a:pt x="54" y="12"/>
                      </a:lnTo>
                      <a:lnTo>
                        <a:pt x="82" y="0"/>
                      </a:lnTo>
                      <a:lnTo>
                        <a:pt x="119" y="0"/>
                      </a:lnTo>
                      <a:lnTo>
                        <a:pt x="155" y="0"/>
                      </a:lnTo>
                      <a:lnTo>
                        <a:pt x="191" y="9"/>
                      </a:lnTo>
                      <a:lnTo>
                        <a:pt x="226" y="26"/>
                      </a:lnTo>
                      <a:lnTo>
                        <a:pt x="256" y="53"/>
                      </a:lnTo>
                      <a:lnTo>
                        <a:pt x="289" y="90"/>
                      </a:lnTo>
                      <a:lnTo>
                        <a:pt x="317" y="135"/>
                      </a:lnTo>
                      <a:lnTo>
                        <a:pt x="340" y="178"/>
                      </a:lnTo>
                      <a:lnTo>
                        <a:pt x="361" y="225"/>
                      </a:lnTo>
                      <a:lnTo>
                        <a:pt x="374" y="274"/>
                      </a:lnTo>
                      <a:lnTo>
                        <a:pt x="384" y="318"/>
                      </a:lnTo>
                      <a:lnTo>
                        <a:pt x="398" y="368"/>
                      </a:lnTo>
                      <a:lnTo>
                        <a:pt x="408" y="417"/>
                      </a:lnTo>
                      <a:lnTo>
                        <a:pt x="413" y="467"/>
                      </a:lnTo>
                      <a:lnTo>
                        <a:pt x="415" y="515"/>
                      </a:lnTo>
                      <a:lnTo>
                        <a:pt x="415" y="560"/>
                      </a:lnTo>
                      <a:lnTo>
                        <a:pt x="408" y="604"/>
                      </a:lnTo>
                      <a:lnTo>
                        <a:pt x="400" y="644"/>
                      </a:lnTo>
                      <a:lnTo>
                        <a:pt x="384" y="678"/>
                      </a:lnTo>
                      <a:lnTo>
                        <a:pt x="366" y="703"/>
                      </a:lnTo>
                      <a:lnTo>
                        <a:pt x="344" y="723"/>
                      </a:lnTo>
                      <a:lnTo>
                        <a:pt x="319" y="740"/>
                      </a:lnTo>
                      <a:lnTo>
                        <a:pt x="287" y="751"/>
                      </a:lnTo>
                      <a:lnTo>
                        <a:pt x="253" y="760"/>
                      </a:lnTo>
                      <a:lnTo>
                        <a:pt x="219" y="760"/>
                      </a:lnTo>
                      <a:lnTo>
                        <a:pt x="187" y="756"/>
                      </a:lnTo>
                      <a:lnTo>
                        <a:pt x="158" y="748"/>
                      </a:lnTo>
                      <a:lnTo>
                        <a:pt x="138" y="738"/>
                      </a:lnTo>
                      <a:lnTo>
                        <a:pt x="121" y="721"/>
                      </a:lnTo>
                      <a:lnTo>
                        <a:pt x="112" y="700"/>
                      </a:lnTo>
                      <a:lnTo>
                        <a:pt x="102" y="670"/>
                      </a:lnTo>
                      <a:lnTo>
                        <a:pt x="99" y="644"/>
                      </a:lnTo>
                      <a:lnTo>
                        <a:pt x="101" y="603"/>
                      </a:lnTo>
                      <a:lnTo>
                        <a:pt x="106" y="571"/>
                      </a:lnTo>
                      <a:lnTo>
                        <a:pt x="118" y="541"/>
                      </a:lnTo>
                      <a:lnTo>
                        <a:pt x="129" y="511"/>
                      </a:lnTo>
                      <a:lnTo>
                        <a:pt x="133" y="478"/>
                      </a:lnTo>
                      <a:lnTo>
                        <a:pt x="135" y="440"/>
                      </a:lnTo>
                      <a:lnTo>
                        <a:pt x="126" y="397"/>
                      </a:lnTo>
                      <a:lnTo>
                        <a:pt x="105" y="355"/>
                      </a:lnTo>
                      <a:lnTo>
                        <a:pt x="78" y="315"/>
                      </a:lnTo>
                      <a:lnTo>
                        <a:pt x="44" y="280"/>
                      </a:lnTo>
                      <a:lnTo>
                        <a:pt x="25" y="250"/>
                      </a:lnTo>
                      <a:lnTo>
                        <a:pt x="10" y="212"/>
                      </a:lnTo>
                      <a:lnTo>
                        <a:pt x="1" y="169"/>
                      </a:lnTo>
                      <a:lnTo>
                        <a:pt x="0" y="128"/>
                      </a:lnTo>
                      <a:lnTo>
                        <a:pt x="1" y="89"/>
                      </a:lnTo>
                      <a:lnTo>
                        <a:pt x="15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24"/>
                <p:cNvSpPr>
                  <a:spLocks/>
                </p:cNvSpPr>
                <p:nvPr/>
              </p:nvSpPr>
              <p:spPr bwMode="auto">
                <a:xfrm>
                  <a:off x="5098" y="504"/>
                  <a:ext cx="163" cy="233"/>
                </a:xfrm>
                <a:custGeom>
                  <a:avLst/>
                  <a:gdLst>
                    <a:gd name="T0" fmla="*/ 0 w 653"/>
                    <a:gd name="T1" fmla="*/ 0 h 699"/>
                    <a:gd name="T2" fmla="*/ 0 w 653"/>
                    <a:gd name="T3" fmla="*/ 0 h 699"/>
                    <a:gd name="T4" fmla="*/ 0 w 653"/>
                    <a:gd name="T5" fmla="*/ 0 h 699"/>
                    <a:gd name="T6" fmla="*/ 0 w 653"/>
                    <a:gd name="T7" fmla="*/ 0 h 699"/>
                    <a:gd name="T8" fmla="*/ 0 w 653"/>
                    <a:gd name="T9" fmla="*/ 0 h 699"/>
                    <a:gd name="T10" fmla="*/ 0 w 653"/>
                    <a:gd name="T11" fmla="*/ 0 h 699"/>
                    <a:gd name="T12" fmla="*/ 0 w 653"/>
                    <a:gd name="T13" fmla="*/ 0 h 699"/>
                    <a:gd name="T14" fmla="*/ 0 w 653"/>
                    <a:gd name="T15" fmla="*/ 0 h 699"/>
                    <a:gd name="T16" fmla="*/ 0 w 653"/>
                    <a:gd name="T17" fmla="*/ 0 h 699"/>
                    <a:gd name="T18" fmla="*/ 0 w 653"/>
                    <a:gd name="T19" fmla="*/ 0 h 699"/>
                    <a:gd name="T20" fmla="*/ 0 w 653"/>
                    <a:gd name="T21" fmla="*/ 0 h 699"/>
                    <a:gd name="T22" fmla="*/ 0 w 653"/>
                    <a:gd name="T23" fmla="*/ 0 h 699"/>
                    <a:gd name="T24" fmla="*/ 0 w 653"/>
                    <a:gd name="T25" fmla="*/ 0 h 699"/>
                    <a:gd name="T26" fmla="*/ 0 w 653"/>
                    <a:gd name="T27" fmla="*/ 0 h 699"/>
                    <a:gd name="T28" fmla="*/ 0 w 653"/>
                    <a:gd name="T29" fmla="*/ 0 h 699"/>
                    <a:gd name="T30" fmla="*/ 0 w 653"/>
                    <a:gd name="T31" fmla="*/ 0 h 699"/>
                    <a:gd name="T32" fmla="*/ 0 w 653"/>
                    <a:gd name="T33" fmla="*/ 0 h 699"/>
                    <a:gd name="T34" fmla="*/ 0 w 653"/>
                    <a:gd name="T35" fmla="*/ 0 h 699"/>
                    <a:gd name="T36" fmla="*/ 0 w 653"/>
                    <a:gd name="T37" fmla="*/ 0 h 699"/>
                    <a:gd name="T38" fmla="*/ 0 w 653"/>
                    <a:gd name="T39" fmla="*/ 0 h 699"/>
                    <a:gd name="T40" fmla="*/ 0 w 653"/>
                    <a:gd name="T41" fmla="*/ 0 h 699"/>
                    <a:gd name="T42" fmla="*/ 0 w 653"/>
                    <a:gd name="T43" fmla="*/ 0 h 699"/>
                    <a:gd name="T44" fmla="*/ 0 w 653"/>
                    <a:gd name="T45" fmla="*/ 0 h 699"/>
                    <a:gd name="T46" fmla="*/ 0 w 653"/>
                    <a:gd name="T47" fmla="*/ 0 h 699"/>
                    <a:gd name="T48" fmla="*/ 0 w 653"/>
                    <a:gd name="T49" fmla="*/ 0 h 699"/>
                    <a:gd name="T50" fmla="*/ 0 w 653"/>
                    <a:gd name="T51" fmla="*/ 0 h 699"/>
                    <a:gd name="T52" fmla="*/ 0 w 653"/>
                    <a:gd name="T53" fmla="*/ 0 h 699"/>
                    <a:gd name="T54" fmla="*/ 0 w 653"/>
                    <a:gd name="T55" fmla="*/ 0 h 699"/>
                    <a:gd name="T56" fmla="*/ 0 w 653"/>
                    <a:gd name="T57" fmla="*/ 0 h 699"/>
                    <a:gd name="T58" fmla="*/ 0 w 653"/>
                    <a:gd name="T59" fmla="*/ 0 h 699"/>
                    <a:gd name="T60" fmla="*/ 0 w 653"/>
                    <a:gd name="T61" fmla="*/ 0 h 699"/>
                    <a:gd name="T62" fmla="*/ 0 w 653"/>
                    <a:gd name="T63" fmla="*/ 0 h 699"/>
                    <a:gd name="T64" fmla="*/ 0 w 653"/>
                    <a:gd name="T65" fmla="*/ 0 h 699"/>
                    <a:gd name="T66" fmla="*/ 0 w 653"/>
                    <a:gd name="T67" fmla="*/ 0 h 699"/>
                    <a:gd name="T68" fmla="*/ 0 w 653"/>
                    <a:gd name="T69" fmla="*/ 0 h 699"/>
                    <a:gd name="T70" fmla="*/ 0 w 653"/>
                    <a:gd name="T71" fmla="*/ 0 h 699"/>
                    <a:gd name="T72" fmla="*/ 0 w 653"/>
                    <a:gd name="T73" fmla="*/ 0 h 699"/>
                    <a:gd name="T74" fmla="*/ 0 w 653"/>
                    <a:gd name="T75" fmla="*/ 0 h 699"/>
                    <a:gd name="T76" fmla="*/ 0 w 653"/>
                    <a:gd name="T77" fmla="*/ 0 h 699"/>
                    <a:gd name="T78" fmla="*/ 0 w 653"/>
                    <a:gd name="T79" fmla="*/ 0 h 699"/>
                    <a:gd name="T80" fmla="*/ 0 w 653"/>
                    <a:gd name="T81" fmla="*/ 0 h 699"/>
                    <a:gd name="T82" fmla="*/ 0 w 653"/>
                    <a:gd name="T83" fmla="*/ 0 h 699"/>
                    <a:gd name="T84" fmla="*/ 0 w 653"/>
                    <a:gd name="T85" fmla="*/ 0 h 699"/>
                    <a:gd name="T86" fmla="*/ 0 w 653"/>
                    <a:gd name="T87" fmla="*/ 0 h 699"/>
                    <a:gd name="T88" fmla="*/ 0 w 653"/>
                    <a:gd name="T89" fmla="*/ 0 h 699"/>
                    <a:gd name="T90" fmla="*/ 0 w 653"/>
                    <a:gd name="T91" fmla="*/ 0 h 699"/>
                    <a:gd name="T92" fmla="*/ 0 w 653"/>
                    <a:gd name="T93" fmla="*/ 0 h 699"/>
                    <a:gd name="T94" fmla="*/ 0 w 653"/>
                    <a:gd name="T95" fmla="*/ 0 h 699"/>
                    <a:gd name="T96" fmla="*/ 0 w 653"/>
                    <a:gd name="T97" fmla="*/ 0 h 699"/>
                    <a:gd name="T98" fmla="*/ 0 w 653"/>
                    <a:gd name="T99" fmla="*/ 0 h 699"/>
                    <a:gd name="T100" fmla="*/ 0 w 653"/>
                    <a:gd name="T101" fmla="*/ 0 h 699"/>
                    <a:gd name="T102" fmla="*/ 0 w 653"/>
                    <a:gd name="T103" fmla="*/ 0 h 699"/>
                    <a:gd name="T104" fmla="*/ 0 w 653"/>
                    <a:gd name="T105" fmla="*/ 0 h 699"/>
                    <a:gd name="T106" fmla="*/ 0 w 653"/>
                    <a:gd name="T107" fmla="*/ 0 h 699"/>
                    <a:gd name="T108" fmla="*/ 0 w 653"/>
                    <a:gd name="T109" fmla="*/ 0 h 699"/>
                    <a:gd name="T110" fmla="*/ 0 w 653"/>
                    <a:gd name="T111" fmla="*/ 0 h 699"/>
                    <a:gd name="T112" fmla="*/ 0 w 653"/>
                    <a:gd name="T113" fmla="*/ 0 h 699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653"/>
                    <a:gd name="T172" fmla="*/ 0 h 699"/>
                    <a:gd name="T173" fmla="*/ 653 w 653"/>
                    <a:gd name="T174" fmla="*/ 699 h 699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653" h="699">
                      <a:moveTo>
                        <a:pt x="3" y="666"/>
                      </a:moveTo>
                      <a:lnTo>
                        <a:pt x="40" y="631"/>
                      </a:lnTo>
                      <a:lnTo>
                        <a:pt x="77" y="602"/>
                      </a:lnTo>
                      <a:lnTo>
                        <a:pt x="134" y="569"/>
                      </a:lnTo>
                      <a:lnTo>
                        <a:pt x="192" y="548"/>
                      </a:lnTo>
                      <a:lnTo>
                        <a:pt x="241" y="531"/>
                      </a:lnTo>
                      <a:lnTo>
                        <a:pt x="300" y="516"/>
                      </a:lnTo>
                      <a:lnTo>
                        <a:pt x="333" y="508"/>
                      </a:lnTo>
                      <a:lnTo>
                        <a:pt x="352" y="502"/>
                      </a:lnTo>
                      <a:lnTo>
                        <a:pt x="360" y="489"/>
                      </a:lnTo>
                      <a:lnTo>
                        <a:pt x="364" y="469"/>
                      </a:lnTo>
                      <a:lnTo>
                        <a:pt x="367" y="422"/>
                      </a:lnTo>
                      <a:lnTo>
                        <a:pt x="373" y="378"/>
                      </a:lnTo>
                      <a:lnTo>
                        <a:pt x="384" y="333"/>
                      </a:lnTo>
                      <a:lnTo>
                        <a:pt x="394" y="296"/>
                      </a:lnTo>
                      <a:lnTo>
                        <a:pt x="418" y="253"/>
                      </a:lnTo>
                      <a:lnTo>
                        <a:pt x="438" y="223"/>
                      </a:lnTo>
                      <a:lnTo>
                        <a:pt x="467" y="185"/>
                      </a:lnTo>
                      <a:lnTo>
                        <a:pt x="484" y="155"/>
                      </a:lnTo>
                      <a:lnTo>
                        <a:pt x="485" y="132"/>
                      </a:lnTo>
                      <a:lnTo>
                        <a:pt x="484" y="110"/>
                      </a:lnTo>
                      <a:lnTo>
                        <a:pt x="485" y="105"/>
                      </a:lnTo>
                      <a:lnTo>
                        <a:pt x="485" y="100"/>
                      </a:lnTo>
                      <a:lnTo>
                        <a:pt x="484" y="95"/>
                      </a:lnTo>
                      <a:lnTo>
                        <a:pt x="482" y="90"/>
                      </a:lnTo>
                      <a:lnTo>
                        <a:pt x="478" y="85"/>
                      </a:lnTo>
                      <a:lnTo>
                        <a:pt x="478" y="80"/>
                      </a:lnTo>
                      <a:lnTo>
                        <a:pt x="474" y="77"/>
                      </a:lnTo>
                      <a:lnTo>
                        <a:pt x="468" y="73"/>
                      </a:lnTo>
                      <a:lnTo>
                        <a:pt x="465" y="69"/>
                      </a:lnTo>
                      <a:lnTo>
                        <a:pt x="460" y="67"/>
                      </a:lnTo>
                      <a:lnTo>
                        <a:pt x="455" y="65"/>
                      </a:lnTo>
                      <a:lnTo>
                        <a:pt x="450" y="62"/>
                      </a:lnTo>
                      <a:lnTo>
                        <a:pt x="444" y="60"/>
                      </a:lnTo>
                      <a:lnTo>
                        <a:pt x="440" y="57"/>
                      </a:lnTo>
                      <a:lnTo>
                        <a:pt x="437" y="52"/>
                      </a:lnTo>
                      <a:lnTo>
                        <a:pt x="431" y="49"/>
                      </a:lnTo>
                      <a:lnTo>
                        <a:pt x="424" y="43"/>
                      </a:lnTo>
                      <a:lnTo>
                        <a:pt x="424" y="39"/>
                      </a:lnTo>
                      <a:lnTo>
                        <a:pt x="424" y="33"/>
                      </a:lnTo>
                      <a:lnTo>
                        <a:pt x="424" y="29"/>
                      </a:lnTo>
                      <a:lnTo>
                        <a:pt x="424" y="23"/>
                      </a:lnTo>
                      <a:lnTo>
                        <a:pt x="424" y="19"/>
                      </a:lnTo>
                      <a:lnTo>
                        <a:pt x="428" y="13"/>
                      </a:lnTo>
                      <a:lnTo>
                        <a:pt x="431" y="9"/>
                      </a:lnTo>
                      <a:lnTo>
                        <a:pt x="438" y="6"/>
                      </a:lnTo>
                      <a:lnTo>
                        <a:pt x="443" y="2"/>
                      </a:lnTo>
                      <a:lnTo>
                        <a:pt x="448" y="0"/>
                      </a:lnTo>
                      <a:lnTo>
                        <a:pt x="453" y="0"/>
                      </a:lnTo>
                      <a:lnTo>
                        <a:pt x="458" y="0"/>
                      </a:lnTo>
                      <a:lnTo>
                        <a:pt x="464" y="2"/>
                      </a:lnTo>
                      <a:lnTo>
                        <a:pt x="468" y="3"/>
                      </a:lnTo>
                      <a:lnTo>
                        <a:pt x="474" y="7"/>
                      </a:lnTo>
                      <a:lnTo>
                        <a:pt x="478" y="10"/>
                      </a:lnTo>
                      <a:lnTo>
                        <a:pt x="482" y="16"/>
                      </a:lnTo>
                      <a:lnTo>
                        <a:pt x="487" y="19"/>
                      </a:lnTo>
                      <a:lnTo>
                        <a:pt x="488" y="23"/>
                      </a:lnTo>
                      <a:lnTo>
                        <a:pt x="492" y="29"/>
                      </a:lnTo>
                      <a:lnTo>
                        <a:pt x="494" y="33"/>
                      </a:lnTo>
                      <a:lnTo>
                        <a:pt x="495" y="39"/>
                      </a:lnTo>
                      <a:lnTo>
                        <a:pt x="498" y="43"/>
                      </a:lnTo>
                      <a:lnTo>
                        <a:pt x="501" y="49"/>
                      </a:lnTo>
                      <a:lnTo>
                        <a:pt x="502" y="53"/>
                      </a:lnTo>
                      <a:lnTo>
                        <a:pt x="502" y="59"/>
                      </a:lnTo>
                      <a:lnTo>
                        <a:pt x="504" y="63"/>
                      </a:lnTo>
                      <a:lnTo>
                        <a:pt x="508" y="67"/>
                      </a:lnTo>
                      <a:lnTo>
                        <a:pt x="514" y="70"/>
                      </a:lnTo>
                      <a:lnTo>
                        <a:pt x="519" y="73"/>
                      </a:lnTo>
                      <a:lnTo>
                        <a:pt x="524" y="75"/>
                      </a:lnTo>
                      <a:lnTo>
                        <a:pt x="529" y="72"/>
                      </a:lnTo>
                      <a:lnTo>
                        <a:pt x="534" y="70"/>
                      </a:lnTo>
                      <a:lnTo>
                        <a:pt x="538" y="63"/>
                      </a:lnTo>
                      <a:lnTo>
                        <a:pt x="541" y="59"/>
                      </a:lnTo>
                      <a:lnTo>
                        <a:pt x="542" y="53"/>
                      </a:lnTo>
                      <a:lnTo>
                        <a:pt x="542" y="49"/>
                      </a:lnTo>
                      <a:lnTo>
                        <a:pt x="544" y="43"/>
                      </a:lnTo>
                      <a:lnTo>
                        <a:pt x="546" y="39"/>
                      </a:lnTo>
                      <a:lnTo>
                        <a:pt x="548" y="33"/>
                      </a:lnTo>
                      <a:lnTo>
                        <a:pt x="551" y="29"/>
                      </a:lnTo>
                      <a:lnTo>
                        <a:pt x="556" y="23"/>
                      </a:lnTo>
                      <a:lnTo>
                        <a:pt x="561" y="19"/>
                      </a:lnTo>
                      <a:lnTo>
                        <a:pt x="566" y="17"/>
                      </a:lnTo>
                      <a:lnTo>
                        <a:pt x="571" y="16"/>
                      </a:lnTo>
                      <a:lnTo>
                        <a:pt x="578" y="16"/>
                      </a:lnTo>
                      <a:lnTo>
                        <a:pt x="583" y="16"/>
                      </a:lnTo>
                      <a:lnTo>
                        <a:pt x="588" y="16"/>
                      </a:lnTo>
                      <a:lnTo>
                        <a:pt x="593" y="17"/>
                      </a:lnTo>
                      <a:lnTo>
                        <a:pt x="598" y="19"/>
                      </a:lnTo>
                      <a:lnTo>
                        <a:pt x="603" y="23"/>
                      </a:lnTo>
                      <a:lnTo>
                        <a:pt x="605" y="29"/>
                      </a:lnTo>
                      <a:lnTo>
                        <a:pt x="605" y="33"/>
                      </a:lnTo>
                      <a:lnTo>
                        <a:pt x="606" y="39"/>
                      </a:lnTo>
                      <a:lnTo>
                        <a:pt x="606" y="43"/>
                      </a:lnTo>
                      <a:lnTo>
                        <a:pt x="605" y="49"/>
                      </a:lnTo>
                      <a:lnTo>
                        <a:pt x="602" y="53"/>
                      </a:lnTo>
                      <a:lnTo>
                        <a:pt x="596" y="57"/>
                      </a:lnTo>
                      <a:lnTo>
                        <a:pt x="592" y="62"/>
                      </a:lnTo>
                      <a:lnTo>
                        <a:pt x="586" y="65"/>
                      </a:lnTo>
                      <a:lnTo>
                        <a:pt x="583" y="70"/>
                      </a:lnTo>
                      <a:lnTo>
                        <a:pt x="578" y="75"/>
                      </a:lnTo>
                      <a:lnTo>
                        <a:pt x="573" y="80"/>
                      </a:lnTo>
                      <a:lnTo>
                        <a:pt x="568" y="83"/>
                      </a:lnTo>
                      <a:lnTo>
                        <a:pt x="566" y="89"/>
                      </a:lnTo>
                      <a:lnTo>
                        <a:pt x="562" y="93"/>
                      </a:lnTo>
                      <a:lnTo>
                        <a:pt x="559" y="99"/>
                      </a:lnTo>
                      <a:lnTo>
                        <a:pt x="559" y="103"/>
                      </a:lnTo>
                      <a:lnTo>
                        <a:pt x="559" y="109"/>
                      </a:lnTo>
                      <a:lnTo>
                        <a:pt x="565" y="110"/>
                      </a:lnTo>
                      <a:lnTo>
                        <a:pt x="569" y="112"/>
                      </a:lnTo>
                      <a:lnTo>
                        <a:pt x="576" y="110"/>
                      </a:lnTo>
                      <a:lnTo>
                        <a:pt x="582" y="110"/>
                      </a:lnTo>
                      <a:lnTo>
                        <a:pt x="586" y="109"/>
                      </a:lnTo>
                      <a:lnTo>
                        <a:pt x="593" y="107"/>
                      </a:lnTo>
                      <a:lnTo>
                        <a:pt x="599" y="105"/>
                      </a:lnTo>
                      <a:lnTo>
                        <a:pt x="605" y="103"/>
                      </a:lnTo>
                      <a:lnTo>
                        <a:pt x="610" y="102"/>
                      </a:lnTo>
                      <a:lnTo>
                        <a:pt x="616" y="102"/>
                      </a:lnTo>
                      <a:lnTo>
                        <a:pt x="622" y="102"/>
                      </a:lnTo>
                      <a:lnTo>
                        <a:pt x="626" y="102"/>
                      </a:lnTo>
                      <a:lnTo>
                        <a:pt x="633" y="103"/>
                      </a:lnTo>
                      <a:lnTo>
                        <a:pt x="642" y="105"/>
                      </a:lnTo>
                      <a:lnTo>
                        <a:pt x="646" y="110"/>
                      </a:lnTo>
                      <a:lnTo>
                        <a:pt x="650" y="113"/>
                      </a:lnTo>
                      <a:lnTo>
                        <a:pt x="652" y="119"/>
                      </a:lnTo>
                      <a:lnTo>
                        <a:pt x="653" y="125"/>
                      </a:lnTo>
                      <a:lnTo>
                        <a:pt x="652" y="130"/>
                      </a:lnTo>
                      <a:lnTo>
                        <a:pt x="650" y="135"/>
                      </a:lnTo>
                      <a:lnTo>
                        <a:pt x="646" y="140"/>
                      </a:lnTo>
                      <a:lnTo>
                        <a:pt x="642" y="145"/>
                      </a:lnTo>
                      <a:lnTo>
                        <a:pt x="637" y="145"/>
                      </a:lnTo>
                      <a:lnTo>
                        <a:pt x="630" y="150"/>
                      </a:lnTo>
                      <a:lnTo>
                        <a:pt x="625" y="152"/>
                      </a:lnTo>
                      <a:lnTo>
                        <a:pt x="620" y="153"/>
                      </a:lnTo>
                      <a:lnTo>
                        <a:pt x="615" y="155"/>
                      </a:lnTo>
                      <a:lnTo>
                        <a:pt x="610" y="155"/>
                      </a:lnTo>
                      <a:lnTo>
                        <a:pt x="603" y="155"/>
                      </a:lnTo>
                      <a:lnTo>
                        <a:pt x="596" y="156"/>
                      </a:lnTo>
                      <a:lnTo>
                        <a:pt x="589" y="156"/>
                      </a:lnTo>
                      <a:lnTo>
                        <a:pt x="585" y="156"/>
                      </a:lnTo>
                      <a:lnTo>
                        <a:pt x="579" y="156"/>
                      </a:lnTo>
                      <a:lnTo>
                        <a:pt x="575" y="155"/>
                      </a:lnTo>
                      <a:lnTo>
                        <a:pt x="569" y="155"/>
                      </a:lnTo>
                      <a:lnTo>
                        <a:pt x="565" y="155"/>
                      </a:lnTo>
                      <a:lnTo>
                        <a:pt x="559" y="153"/>
                      </a:lnTo>
                      <a:lnTo>
                        <a:pt x="555" y="156"/>
                      </a:lnTo>
                      <a:lnTo>
                        <a:pt x="549" y="159"/>
                      </a:lnTo>
                      <a:lnTo>
                        <a:pt x="544" y="162"/>
                      </a:lnTo>
                      <a:lnTo>
                        <a:pt x="539" y="165"/>
                      </a:lnTo>
                      <a:lnTo>
                        <a:pt x="535" y="170"/>
                      </a:lnTo>
                      <a:lnTo>
                        <a:pt x="508" y="183"/>
                      </a:lnTo>
                      <a:lnTo>
                        <a:pt x="482" y="220"/>
                      </a:lnTo>
                      <a:lnTo>
                        <a:pt x="460" y="259"/>
                      </a:lnTo>
                      <a:lnTo>
                        <a:pt x="440" y="318"/>
                      </a:lnTo>
                      <a:lnTo>
                        <a:pt x="433" y="373"/>
                      </a:lnTo>
                      <a:lnTo>
                        <a:pt x="430" y="448"/>
                      </a:lnTo>
                      <a:lnTo>
                        <a:pt x="428" y="493"/>
                      </a:lnTo>
                      <a:lnTo>
                        <a:pt x="424" y="516"/>
                      </a:lnTo>
                      <a:lnTo>
                        <a:pt x="414" y="536"/>
                      </a:lnTo>
                      <a:lnTo>
                        <a:pt x="403" y="549"/>
                      </a:lnTo>
                      <a:lnTo>
                        <a:pt x="380" y="565"/>
                      </a:lnTo>
                      <a:lnTo>
                        <a:pt x="339" y="585"/>
                      </a:lnTo>
                      <a:lnTo>
                        <a:pt x="293" y="601"/>
                      </a:lnTo>
                      <a:lnTo>
                        <a:pt x="252" y="618"/>
                      </a:lnTo>
                      <a:lnTo>
                        <a:pt x="218" y="631"/>
                      </a:lnTo>
                      <a:lnTo>
                        <a:pt x="170" y="651"/>
                      </a:lnTo>
                      <a:lnTo>
                        <a:pt x="131" y="668"/>
                      </a:lnTo>
                      <a:lnTo>
                        <a:pt x="97" y="688"/>
                      </a:lnTo>
                      <a:lnTo>
                        <a:pt x="60" y="699"/>
                      </a:lnTo>
                      <a:lnTo>
                        <a:pt x="31" y="698"/>
                      </a:lnTo>
                      <a:lnTo>
                        <a:pt x="11" y="691"/>
                      </a:lnTo>
                      <a:lnTo>
                        <a:pt x="0" y="682"/>
                      </a:lnTo>
                      <a:lnTo>
                        <a:pt x="3" y="6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8" name="Freeform 25"/>
                <p:cNvSpPr>
                  <a:spLocks/>
                </p:cNvSpPr>
                <p:nvPr/>
              </p:nvSpPr>
              <p:spPr bwMode="auto">
                <a:xfrm>
                  <a:off x="4869" y="640"/>
                  <a:ext cx="222" cy="129"/>
                </a:xfrm>
                <a:custGeom>
                  <a:avLst/>
                  <a:gdLst>
                    <a:gd name="T0" fmla="*/ 0 w 891"/>
                    <a:gd name="T1" fmla="*/ 0 h 387"/>
                    <a:gd name="T2" fmla="*/ 0 w 891"/>
                    <a:gd name="T3" fmla="*/ 0 h 387"/>
                    <a:gd name="T4" fmla="*/ 0 w 891"/>
                    <a:gd name="T5" fmla="*/ 0 h 387"/>
                    <a:gd name="T6" fmla="*/ 0 w 891"/>
                    <a:gd name="T7" fmla="*/ 0 h 387"/>
                    <a:gd name="T8" fmla="*/ 0 w 891"/>
                    <a:gd name="T9" fmla="*/ 0 h 387"/>
                    <a:gd name="T10" fmla="*/ 0 w 891"/>
                    <a:gd name="T11" fmla="*/ 0 h 387"/>
                    <a:gd name="T12" fmla="*/ 0 w 891"/>
                    <a:gd name="T13" fmla="*/ 0 h 387"/>
                    <a:gd name="T14" fmla="*/ 0 w 891"/>
                    <a:gd name="T15" fmla="*/ 0 h 387"/>
                    <a:gd name="T16" fmla="*/ 0 w 891"/>
                    <a:gd name="T17" fmla="*/ 0 h 387"/>
                    <a:gd name="T18" fmla="*/ 0 w 891"/>
                    <a:gd name="T19" fmla="*/ 0 h 387"/>
                    <a:gd name="T20" fmla="*/ 0 w 891"/>
                    <a:gd name="T21" fmla="*/ 0 h 387"/>
                    <a:gd name="T22" fmla="*/ 0 w 891"/>
                    <a:gd name="T23" fmla="*/ 0 h 387"/>
                    <a:gd name="T24" fmla="*/ 0 w 891"/>
                    <a:gd name="T25" fmla="*/ 0 h 387"/>
                    <a:gd name="T26" fmla="*/ 0 w 891"/>
                    <a:gd name="T27" fmla="*/ 0 h 387"/>
                    <a:gd name="T28" fmla="*/ 0 w 891"/>
                    <a:gd name="T29" fmla="*/ 0 h 387"/>
                    <a:gd name="T30" fmla="*/ 0 w 891"/>
                    <a:gd name="T31" fmla="*/ 0 h 387"/>
                    <a:gd name="T32" fmla="*/ 0 w 891"/>
                    <a:gd name="T33" fmla="*/ 0 h 387"/>
                    <a:gd name="T34" fmla="*/ 0 w 891"/>
                    <a:gd name="T35" fmla="*/ 0 h 387"/>
                    <a:gd name="T36" fmla="*/ 0 w 891"/>
                    <a:gd name="T37" fmla="*/ 0 h 387"/>
                    <a:gd name="T38" fmla="*/ 0 w 891"/>
                    <a:gd name="T39" fmla="*/ 0 h 387"/>
                    <a:gd name="T40" fmla="*/ 0 w 891"/>
                    <a:gd name="T41" fmla="*/ 0 h 387"/>
                    <a:gd name="T42" fmla="*/ 0 w 891"/>
                    <a:gd name="T43" fmla="*/ 0 h 387"/>
                    <a:gd name="T44" fmla="*/ 0 w 891"/>
                    <a:gd name="T45" fmla="*/ 0 h 387"/>
                    <a:gd name="T46" fmla="*/ 0 w 891"/>
                    <a:gd name="T47" fmla="*/ 0 h 387"/>
                    <a:gd name="T48" fmla="*/ 0 w 891"/>
                    <a:gd name="T49" fmla="*/ 0 h 387"/>
                    <a:gd name="T50" fmla="*/ 0 w 891"/>
                    <a:gd name="T51" fmla="*/ 0 h 387"/>
                    <a:gd name="T52" fmla="*/ 0 w 891"/>
                    <a:gd name="T53" fmla="*/ 0 h 387"/>
                    <a:gd name="T54" fmla="*/ 0 w 891"/>
                    <a:gd name="T55" fmla="*/ 0 h 387"/>
                    <a:gd name="T56" fmla="*/ 0 w 891"/>
                    <a:gd name="T57" fmla="*/ 0 h 387"/>
                    <a:gd name="T58" fmla="*/ 0 w 891"/>
                    <a:gd name="T59" fmla="*/ 0 h 387"/>
                    <a:gd name="T60" fmla="*/ 0 w 891"/>
                    <a:gd name="T61" fmla="*/ 0 h 387"/>
                    <a:gd name="T62" fmla="*/ 0 w 891"/>
                    <a:gd name="T63" fmla="*/ 0 h 387"/>
                    <a:gd name="T64" fmla="*/ 0 w 891"/>
                    <a:gd name="T65" fmla="*/ 0 h 387"/>
                    <a:gd name="T66" fmla="*/ 0 w 891"/>
                    <a:gd name="T67" fmla="*/ 0 h 387"/>
                    <a:gd name="T68" fmla="*/ 0 w 891"/>
                    <a:gd name="T69" fmla="*/ 0 h 387"/>
                    <a:gd name="T70" fmla="*/ 0 w 891"/>
                    <a:gd name="T71" fmla="*/ 0 h 387"/>
                    <a:gd name="T72" fmla="*/ 0 w 891"/>
                    <a:gd name="T73" fmla="*/ 0 h 387"/>
                    <a:gd name="T74" fmla="*/ 0 w 891"/>
                    <a:gd name="T75" fmla="*/ 0 h 387"/>
                    <a:gd name="T76" fmla="*/ 0 w 891"/>
                    <a:gd name="T77" fmla="*/ 0 h 387"/>
                    <a:gd name="T78" fmla="*/ 0 w 891"/>
                    <a:gd name="T79" fmla="*/ 0 h 387"/>
                    <a:gd name="T80" fmla="*/ 0 w 891"/>
                    <a:gd name="T81" fmla="*/ 0 h 387"/>
                    <a:gd name="T82" fmla="*/ 0 w 891"/>
                    <a:gd name="T83" fmla="*/ 0 h 387"/>
                    <a:gd name="T84" fmla="*/ 0 w 891"/>
                    <a:gd name="T85" fmla="*/ 0 h 387"/>
                    <a:gd name="T86" fmla="*/ 0 w 891"/>
                    <a:gd name="T87" fmla="*/ 0 h 387"/>
                    <a:gd name="T88" fmla="*/ 0 w 891"/>
                    <a:gd name="T89" fmla="*/ 0 h 387"/>
                    <a:gd name="T90" fmla="*/ 0 w 891"/>
                    <a:gd name="T91" fmla="*/ 0 h 387"/>
                    <a:gd name="T92" fmla="*/ 0 w 891"/>
                    <a:gd name="T93" fmla="*/ 0 h 387"/>
                    <a:gd name="T94" fmla="*/ 0 w 891"/>
                    <a:gd name="T95" fmla="*/ 0 h 387"/>
                    <a:gd name="T96" fmla="*/ 0 w 891"/>
                    <a:gd name="T97" fmla="*/ 0 h 387"/>
                    <a:gd name="T98" fmla="*/ 0 w 891"/>
                    <a:gd name="T99" fmla="*/ 0 h 38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891"/>
                    <a:gd name="T151" fmla="*/ 0 h 387"/>
                    <a:gd name="T152" fmla="*/ 891 w 891"/>
                    <a:gd name="T153" fmla="*/ 387 h 38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891" h="387">
                      <a:moveTo>
                        <a:pt x="719" y="292"/>
                      </a:moveTo>
                      <a:lnTo>
                        <a:pt x="775" y="270"/>
                      </a:lnTo>
                      <a:lnTo>
                        <a:pt x="829" y="259"/>
                      </a:lnTo>
                      <a:lnTo>
                        <a:pt x="864" y="257"/>
                      </a:lnTo>
                      <a:lnTo>
                        <a:pt x="881" y="269"/>
                      </a:lnTo>
                      <a:lnTo>
                        <a:pt x="891" y="292"/>
                      </a:lnTo>
                      <a:lnTo>
                        <a:pt x="884" y="317"/>
                      </a:lnTo>
                      <a:lnTo>
                        <a:pt x="854" y="339"/>
                      </a:lnTo>
                      <a:lnTo>
                        <a:pt x="817" y="349"/>
                      </a:lnTo>
                      <a:lnTo>
                        <a:pt x="772" y="355"/>
                      </a:lnTo>
                      <a:lnTo>
                        <a:pt x="716" y="359"/>
                      </a:lnTo>
                      <a:lnTo>
                        <a:pt x="650" y="367"/>
                      </a:lnTo>
                      <a:lnTo>
                        <a:pt x="594" y="373"/>
                      </a:lnTo>
                      <a:lnTo>
                        <a:pt x="544" y="383"/>
                      </a:lnTo>
                      <a:lnTo>
                        <a:pt x="510" y="385"/>
                      </a:lnTo>
                      <a:lnTo>
                        <a:pt x="506" y="387"/>
                      </a:lnTo>
                      <a:lnTo>
                        <a:pt x="483" y="377"/>
                      </a:lnTo>
                      <a:lnTo>
                        <a:pt x="470" y="357"/>
                      </a:lnTo>
                      <a:lnTo>
                        <a:pt x="453" y="330"/>
                      </a:lnTo>
                      <a:lnTo>
                        <a:pt x="426" y="289"/>
                      </a:lnTo>
                      <a:lnTo>
                        <a:pt x="396" y="262"/>
                      </a:lnTo>
                      <a:lnTo>
                        <a:pt x="364" y="236"/>
                      </a:lnTo>
                      <a:lnTo>
                        <a:pt x="321" y="216"/>
                      </a:lnTo>
                      <a:lnTo>
                        <a:pt x="288" y="202"/>
                      </a:lnTo>
                      <a:lnTo>
                        <a:pt x="283" y="202"/>
                      </a:lnTo>
                      <a:lnTo>
                        <a:pt x="230" y="187"/>
                      </a:lnTo>
                      <a:lnTo>
                        <a:pt x="197" y="183"/>
                      </a:lnTo>
                      <a:lnTo>
                        <a:pt x="192" y="187"/>
                      </a:lnTo>
                      <a:lnTo>
                        <a:pt x="187" y="187"/>
                      </a:lnTo>
                      <a:lnTo>
                        <a:pt x="180" y="187"/>
                      </a:lnTo>
                      <a:lnTo>
                        <a:pt x="173" y="189"/>
                      </a:lnTo>
                      <a:lnTo>
                        <a:pt x="169" y="193"/>
                      </a:lnTo>
                      <a:lnTo>
                        <a:pt x="163" y="197"/>
                      </a:lnTo>
                      <a:lnTo>
                        <a:pt x="159" y="202"/>
                      </a:lnTo>
                      <a:lnTo>
                        <a:pt x="152" y="209"/>
                      </a:lnTo>
                      <a:lnTo>
                        <a:pt x="146" y="210"/>
                      </a:lnTo>
                      <a:lnTo>
                        <a:pt x="143" y="216"/>
                      </a:lnTo>
                      <a:lnTo>
                        <a:pt x="139" y="220"/>
                      </a:lnTo>
                      <a:lnTo>
                        <a:pt x="133" y="223"/>
                      </a:lnTo>
                      <a:lnTo>
                        <a:pt x="128" y="230"/>
                      </a:lnTo>
                      <a:lnTo>
                        <a:pt x="123" y="236"/>
                      </a:lnTo>
                      <a:lnTo>
                        <a:pt x="118" y="240"/>
                      </a:lnTo>
                      <a:lnTo>
                        <a:pt x="115" y="246"/>
                      </a:lnTo>
                      <a:lnTo>
                        <a:pt x="108" y="249"/>
                      </a:lnTo>
                      <a:lnTo>
                        <a:pt x="101" y="252"/>
                      </a:lnTo>
                      <a:lnTo>
                        <a:pt x="96" y="253"/>
                      </a:lnTo>
                      <a:lnTo>
                        <a:pt x="89" y="253"/>
                      </a:lnTo>
                      <a:lnTo>
                        <a:pt x="82" y="256"/>
                      </a:lnTo>
                      <a:lnTo>
                        <a:pt x="78" y="256"/>
                      </a:lnTo>
                      <a:lnTo>
                        <a:pt x="71" y="253"/>
                      </a:lnTo>
                      <a:lnTo>
                        <a:pt x="62" y="252"/>
                      </a:lnTo>
                      <a:lnTo>
                        <a:pt x="59" y="247"/>
                      </a:lnTo>
                      <a:lnTo>
                        <a:pt x="52" y="242"/>
                      </a:lnTo>
                      <a:lnTo>
                        <a:pt x="48" y="237"/>
                      </a:lnTo>
                      <a:lnTo>
                        <a:pt x="47" y="232"/>
                      </a:lnTo>
                      <a:lnTo>
                        <a:pt x="47" y="227"/>
                      </a:lnTo>
                      <a:lnTo>
                        <a:pt x="48" y="222"/>
                      </a:lnTo>
                      <a:lnTo>
                        <a:pt x="52" y="217"/>
                      </a:lnTo>
                      <a:lnTo>
                        <a:pt x="57" y="216"/>
                      </a:lnTo>
                      <a:lnTo>
                        <a:pt x="62" y="209"/>
                      </a:lnTo>
                      <a:lnTo>
                        <a:pt x="71" y="203"/>
                      </a:lnTo>
                      <a:lnTo>
                        <a:pt x="75" y="203"/>
                      </a:lnTo>
                      <a:lnTo>
                        <a:pt x="81" y="202"/>
                      </a:lnTo>
                      <a:lnTo>
                        <a:pt x="88" y="199"/>
                      </a:lnTo>
                      <a:lnTo>
                        <a:pt x="92" y="196"/>
                      </a:lnTo>
                      <a:lnTo>
                        <a:pt x="98" y="193"/>
                      </a:lnTo>
                      <a:lnTo>
                        <a:pt x="102" y="190"/>
                      </a:lnTo>
                      <a:lnTo>
                        <a:pt x="109" y="187"/>
                      </a:lnTo>
                      <a:lnTo>
                        <a:pt x="115" y="186"/>
                      </a:lnTo>
                      <a:lnTo>
                        <a:pt x="119" y="182"/>
                      </a:lnTo>
                      <a:lnTo>
                        <a:pt x="125" y="179"/>
                      </a:lnTo>
                      <a:lnTo>
                        <a:pt x="129" y="177"/>
                      </a:lnTo>
                      <a:lnTo>
                        <a:pt x="133" y="172"/>
                      </a:lnTo>
                      <a:lnTo>
                        <a:pt x="133" y="167"/>
                      </a:lnTo>
                      <a:lnTo>
                        <a:pt x="129" y="162"/>
                      </a:lnTo>
                      <a:lnTo>
                        <a:pt x="125" y="159"/>
                      </a:lnTo>
                      <a:lnTo>
                        <a:pt x="119" y="157"/>
                      </a:lnTo>
                      <a:lnTo>
                        <a:pt x="115" y="156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4" y="156"/>
                      </a:lnTo>
                      <a:lnTo>
                        <a:pt x="89" y="156"/>
                      </a:lnTo>
                      <a:lnTo>
                        <a:pt x="82" y="156"/>
                      </a:lnTo>
                      <a:lnTo>
                        <a:pt x="78" y="156"/>
                      </a:lnTo>
                      <a:lnTo>
                        <a:pt x="72" y="156"/>
                      </a:lnTo>
                      <a:lnTo>
                        <a:pt x="68" y="156"/>
                      </a:lnTo>
                      <a:lnTo>
                        <a:pt x="62" y="156"/>
                      </a:lnTo>
                      <a:lnTo>
                        <a:pt x="55" y="156"/>
                      </a:lnTo>
                      <a:lnTo>
                        <a:pt x="48" y="156"/>
                      </a:lnTo>
                      <a:lnTo>
                        <a:pt x="42" y="156"/>
                      </a:lnTo>
                      <a:lnTo>
                        <a:pt x="37" y="156"/>
                      </a:lnTo>
                      <a:lnTo>
                        <a:pt x="32" y="156"/>
                      </a:lnTo>
                      <a:lnTo>
                        <a:pt x="27" y="156"/>
                      </a:lnTo>
                      <a:lnTo>
                        <a:pt x="18" y="152"/>
                      </a:lnTo>
                      <a:lnTo>
                        <a:pt x="14" y="150"/>
                      </a:lnTo>
                      <a:lnTo>
                        <a:pt x="8" y="149"/>
                      </a:lnTo>
                      <a:lnTo>
                        <a:pt x="7" y="144"/>
                      </a:lnTo>
                      <a:lnTo>
                        <a:pt x="1" y="137"/>
                      </a:lnTo>
                      <a:lnTo>
                        <a:pt x="0" y="132"/>
                      </a:lnTo>
                      <a:lnTo>
                        <a:pt x="0" y="127"/>
                      </a:lnTo>
                      <a:lnTo>
                        <a:pt x="1" y="120"/>
                      </a:lnTo>
                      <a:lnTo>
                        <a:pt x="4" y="116"/>
                      </a:lnTo>
                      <a:lnTo>
                        <a:pt x="5" y="110"/>
                      </a:lnTo>
                      <a:lnTo>
                        <a:pt x="10" y="107"/>
                      </a:lnTo>
                      <a:lnTo>
                        <a:pt x="15" y="104"/>
                      </a:lnTo>
                      <a:lnTo>
                        <a:pt x="21" y="102"/>
                      </a:lnTo>
                      <a:lnTo>
                        <a:pt x="32" y="99"/>
                      </a:lnTo>
                      <a:lnTo>
                        <a:pt x="38" y="99"/>
                      </a:lnTo>
                      <a:lnTo>
                        <a:pt x="44" y="97"/>
                      </a:lnTo>
                      <a:lnTo>
                        <a:pt x="48" y="96"/>
                      </a:lnTo>
                      <a:lnTo>
                        <a:pt x="55" y="96"/>
                      </a:lnTo>
                      <a:lnTo>
                        <a:pt x="62" y="96"/>
                      </a:lnTo>
                      <a:lnTo>
                        <a:pt x="69" y="96"/>
                      </a:lnTo>
                      <a:lnTo>
                        <a:pt x="75" y="96"/>
                      </a:lnTo>
                      <a:lnTo>
                        <a:pt x="81" y="96"/>
                      </a:lnTo>
                      <a:lnTo>
                        <a:pt x="85" y="96"/>
                      </a:lnTo>
                      <a:lnTo>
                        <a:pt x="92" y="99"/>
                      </a:lnTo>
                      <a:lnTo>
                        <a:pt x="98" y="100"/>
                      </a:lnTo>
                      <a:lnTo>
                        <a:pt x="102" y="102"/>
                      </a:lnTo>
                      <a:lnTo>
                        <a:pt x="109" y="106"/>
                      </a:lnTo>
                      <a:lnTo>
                        <a:pt x="115" y="107"/>
                      </a:lnTo>
                      <a:lnTo>
                        <a:pt x="119" y="110"/>
                      </a:lnTo>
                      <a:lnTo>
                        <a:pt x="125" y="114"/>
                      </a:lnTo>
                      <a:lnTo>
                        <a:pt x="129" y="116"/>
                      </a:lnTo>
                      <a:lnTo>
                        <a:pt x="135" y="119"/>
                      </a:lnTo>
                      <a:lnTo>
                        <a:pt x="139" y="120"/>
                      </a:lnTo>
                      <a:lnTo>
                        <a:pt x="146" y="122"/>
                      </a:lnTo>
                      <a:lnTo>
                        <a:pt x="152" y="126"/>
                      </a:lnTo>
                      <a:lnTo>
                        <a:pt x="156" y="126"/>
                      </a:lnTo>
                      <a:lnTo>
                        <a:pt x="162" y="126"/>
                      </a:lnTo>
                      <a:lnTo>
                        <a:pt x="166" y="122"/>
                      </a:lnTo>
                      <a:lnTo>
                        <a:pt x="172" y="119"/>
                      </a:lnTo>
                      <a:lnTo>
                        <a:pt x="175" y="114"/>
                      </a:lnTo>
                      <a:lnTo>
                        <a:pt x="176" y="109"/>
                      </a:lnTo>
                      <a:lnTo>
                        <a:pt x="176" y="104"/>
                      </a:lnTo>
                      <a:lnTo>
                        <a:pt x="176" y="99"/>
                      </a:lnTo>
                      <a:lnTo>
                        <a:pt x="176" y="93"/>
                      </a:lnTo>
                      <a:lnTo>
                        <a:pt x="176" y="87"/>
                      </a:lnTo>
                      <a:lnTo>
                        <a:pt x="173" y="83"/>
                      </a:lnTo>
                      <a:lnTo>
                        <a:pt x="170" y="76"/>
                      </a:lnTo>
                      <a:lnTo>
                        <a:pt x="170" y="70"/>
                      </a:lnTo>
                      <a:lnTo>
                        <a:pt x="169" y="66"/>
                      </a:lnTo>
                      <a:lnTo>
                        <a:pt x="166" y="60"/>
                      </a:lnTo>
                      <a:lnTo>
                        <a:pt x="165" y="56"/>
                      </a:lnTo>
                      <a:lnTo>
                        <a:pt x="165" y="49"/>
                      </a:lnTo>
                      <a:lnTo>
                        <a:pt x="165" y="44"/>
                      </a:lnTo>
                      <a:lnTo>
                        <a:pt x="165" y="39"/>
                      </a:lnTo>
                      <a:lnTo>
                        <a:pt x="166" y="34"/>
                      </a:lnTo>
                      <a:lnTo>
                        <a:pt x="169" y="27"/>
                      </a:lnTo>
                      <a:lnTo>
                        <a:pt x="170" y="20"/>
                      </a:lnTo>
                      <a:lnTo>
                        <a:pt x="175" y="16"/>
                      </a:lnTo>
                      <a:lnTo>
                        <a:pt x="180" y="14"/>
                      </a:lnTo>
                      <a:lnTo>
                        <a:pt x="183" y="9"/>
                      </a:lnTo>
                      <a:lnTo>
                        <a:pt x="189" y="6"/>
                      </a:lnTo>
                      <a:lnTo>
                        <a:pt x="193" y="3"/>
                      </a:lnTo>
                      <a:lnTo>
                        <a:pt x="199" y="0"/>
                      </a:lnTo>
                      <a:lnTo>
                        <a:pt x="203" y="0"/>
                      </a:lnTo>
                      <a:lnTo>
                        <a:pt x="209" y="0"/>
                      </a:lnTo>
                      <a:lnTo>
                        <a:pt x="214" y="0"/>
                      </a:lnTo>
                      <a:lnTo>
                        <a:pt x="219" y="4"/>
                      </a:lnTo>
                      <a:lnTo>
                        <a:pt x="224" y="6"/>
                      </a:lnTo>
                      <a:lnTo>
                        <a:pt x="229" y="9"/>
                      </a:lnTo>
                      <a:lnTo>
                        <a:pt x="234" y="10"/>
                      </a:lnTo>
                      <a:lnTo>
                        <a:pt x="234" y="16"/>
                      </a:lnTo>
                      <a:lnTo>
                        <a:pt x="237" y="20"/>
                      </a:lnTo>
                      <a:lnTo>
                        <a:pt x="239" y="27"/>
                      </a:lnTo>
                      <a:lnTo>
                        <a:pt x="241" y="33"/>
                      </a:lnTo>
                      <a:lnTo>
                        <a:pt x="241" y="39"/>
                      </a:lnTo>
                      <a:lnTo>
                        <a:pt x="241" y="44"/>
                      </a:lnTo>
                      <a:lnTo>
                        <a:pt x="241" y="49"/>
                      </a:lnTo>
                      <a:lnTo>
                        <a:pt x="241" y="54"/>
                      </a:lnTo>
                      <a:lnTo>
                        <a:pt x="241" y="59"/>
                      </a:lnTo>
                      <a:lnTo>
                        <a:pt x="241" y="64"/>
                      </a:lnTo>
                      <a:lnTo>
                        <a:pt x="239" y="70"/>
                      </a:lnTo>
                      <a:lnTo>
                        <a:pt x="237" y="76"/>
                      </a:lnTo>
                      <a:lnTo>
                        <a:pt x="236" y="80"/>
                      </a:lnTo>
                      <a:lnTo>
                        <a:pt x="233" y="86"/>
                      </a:lnTo>
                      <a:lnTo>
                        <a:pt x="230" y="90"/>
                      </a:lnTo>
                      <a:lnTo>
                        <a:pt x="227" y="96"/>
                      </a:lnTo>
                      <a:lnTo>
                        <a:pt x="224" y="102"/>
                      </a:lnTo>
                      <a:lnTo>
                        <a:pt x="220" y="107"/>
                      </a:lnTo>
                      <a:lnTo>
                        <a:pt x="220" y="112"/>
                      </a:lnTo>
                      <a:lnTo>
                        <a:pt x="220" y="117"/>
                      </a:lnTo>
                      <a:lnTo>
                        <a:pt x="220" y="122"/>
                      </a:lnTo>
                      <a:lnTo>
                        <a:pt x="220" y="127"/>
                      </a:lnTo>
                      <a:lnTo>
                        <a:pt x="226" y="132"/>
                      </a:lnTo>
                      <a:lnTo>
                        <a:pt x="230" y="137"/>
                      </a:lnTo>
                      <a:lnTo>
                        <a:pt x="236" y="140"/>
                      </a:lnTo>
                      <a:lnTo>
                        <a:pt x="264" y="152"/>
                      </a:lnTo>
                      <a:lnTo>
                        <a:pt x="318" y="164"/>
                      </a:lnTo>
                      <a:lnTo>
                        <a:pt x="361" y="180"/>
                      </a:lnTo>
                      <a:lnTo>
                        <a:pt x="402" y="203"/>
                      </a:lnTo>
                      <a:lnTo>
                        <a:pt x="443" y="233"/>
                      </a:lnTo>
                      <a:lnTo>
                        <a:pt x="482" y="263"/>
                      </a:lnTo>
                      <a:lnTo>
                        <a:pt x="520" y="296"/>
                      </a:lnTo>
                      <a:lnTo>
                        <a:pt x="547" y="312"/>
                      </a:lnTo>
                      <a:lnTo>
                        <a:pt x="570" y="322"/>
                      </a:lnTo>
                      <a:lnTo>
                        <a:pt x="593" y="323"/>
                      </a:lnTo>
                      <a:lnTo>
                        <a:pt x="641" y="319"/>
                      </a:lnTo>
                      <a:lnTo>
                        <a:pt x="682" y="309"/>
                      </a:lnTo>
                      <a:lnTo>
                        <a:pt x="719" y="2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6"/>
                <p:cNvSpPr>
                  <a:spLocks/>
                </p:cNvSpPr>
                <p:nvPr/>
              </p:nvSpPr>
              <p:spPr bwMode="auto">
                <a:xfrm>
                  <a:off x="5008" y="934"/>
                  <a:ext cx="124" cy="162"/>
                </a:xfrm>
                <a:custGeom>
                  <a:avLst/>
                  <a:gdLst>
                    <a:gd name="T0" fmla="*/ 0 w 497"/>
                    <a:gd name="T1" fmla="*/ 0 h 485"/>
                    <a:gd name="T2" fmla="*/ 0 w 497"/>
                    <a:gd name="T3" fmla="*/ 0 h 485"/>
                    <a:gd name="T4" fmla="*/ 0 w 497"/>
                    <a:gd name="T5" fmla="*/ 0 h 485"/>
                    <a:gd name="T6" fmla="*/ 0 w 497"/>
                    <a:gd name="T7" fmla="*/ 0 h 485"/>
                    <a:gd name="T8" fmla="*/ 0 w 497"/>
                    <a:gd name="T9" fmla="*/ 0 h 485"/>
                    <a:gd name="T10" fmla="*/ 0 w 497"/>
                    <a:gd name="T11" fmla="*/ 0 h 485"/>
                    <a:gd name="T12" fmla="*/ 0 w 497"/>
                    <a:gd name="T13" fmla="*/ 0 h 485"/>
                    <a:gd name="T14" fmla="*/ 0 w 497"/>
                    <a:gd name="T15" fmla="*/ 0 h 485"/>
                    <a:gd name="T16" fmla="*/ 0 w 497"/>
                    <a:gd name="T17" fmla="*/ 0 h 485"/>
                    <a:gd name="T18" fmla="*/ 0 w 497"/>
                    <a:gd name="T19" fmla="*/ 0 h 485"/>
                    <a:gd name="T20" fmla="*/ 0 w 497"/>
                    <a:gd name="T21" fmla="*/ 0 h 485"/>
                    <a:gd name="T22" fmla="*/ 0 w 497"/>
                    <a:gd name="T23" fmla="*/ 0 h 485"/>
                    <a:gd name="T24" fmla="*/ 0 w 497"/>
                    <a:gd name="T25" fmla="*/ 0 h 485"/>
                    <a:gd name="T26" fmla="*/ 0 w 497"/>
                    <a:gd name="T27" fmla="*/ 0 h 485"/>
                    <a:gd name="T28" fmla="*/ 0 w 497"/>
                    <a:gd name="T29" fmla="*/ 0 h 485"/>
                    <a:gd name="T30" fmla="*/ 0 w 497"/>
                    <a:gd name="T31" fmla="*/ 0 h 485"/>
                    <a:gd name="T32" fmla="*/ 0 w 497"/>
                    <a:gd name="T33" fmla="*/ 0 h 485"/>
                    <a:gd name="T34" fmla="*/ 0 w 497"/>
                    <a:gd name="T35" fmla="*/ 0 h 485"/>
                    <a:gd name="T36" fmla="*/ 0 w 497"/>
                    <a:gd name="T37" fmla="*/ 0 h 485"/>
                    <a:gd name="T38" fmla="*/ 0 w 497"/>
                    <a:gd name="T39" fmla="*/ 0 h 485"/>
                    <a:gd name="T40" fmla="*/ 0 w 497"/>
                    <a:gd name="T41" fmla="*/ 0 h 485"/>
                    <a:gd name="T42" fmla="*/ 0 w 497"/>
                    <a:gd name="T43" fmla="*/ 0 h 485"/>
                    <a:gd name="T44" fmla="*/ 0 w 497"/>
                    <a:gd name="T45" fmla="*/ 0 h 485"/>
                    <a:gd name="T46" fmla="*/ 0 w 497"/>
                    <a:gd name="T47" fmla="*/ 0 h 485"/>
                    <a:gd name="T48" fmla="*/ 0 w 497"/>
                    <a:gd name="T49" fmla="*/ 0 h 485"/>
                    <a:gd name="T50" fmla="*/ 0 w 497"/>
                    <a:gd name="T51" fmla="*/ 0 h 485"/>
                    <a:gd name="T52" fmla="*/ 0 w 497"/>
                    <a:gd name="T53" fmla="*/ 0 h 485"/>
                    <a:gd name="T54" fmla="*/ 0 w 497"/>
                    <a:gd name="T55" fmla="*/ 0 h 485"/>
                    <a:gd name="T56" fmla="*/ 0 w 497"/>
                    <a:gd name="T57" fmla="*/ 0 h 485"/>
                    <a:gd name="T58" fmla="*/ 0 w 497"/>
                    <a:gd name="T59" fmla="*/ 0 h 485"/>
                    <a:gd name="T60" fmla="*/ 0 w 497"/>
                    <a:gd name="T61" fmla="*/ 0 h 485"/>
                    <a:gd name="T62" fmla="*/ 0 w 497"/>
                    <a:gd name="T63" fmla="*/ 0 h 485"/>
                    <a:gd name="T64" fmla="*/ 0 w 497"/>
                    <a:gd name="T65" fmla="*/ 0 h 485"/>
                    <a:gd name="T66" fmla="*/ 0 w 497"/>
                    <a:gd name="T67" fmla="*/ 0 h 48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97"/>
                    <a:gd name="T103" fmla="*/ 0 h 485"/>
                    <a:gd name="T104" fmla="*/ 497 w 497"/>
                    <a:gd name="T105" fmla="*/ 485 h 48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97" h="485">
                      <a:moveTo>
                        <a:pt x="381" y="186"/>
                      </a:moveTo>
                      <a:lnTo>
                        <a:pt x="374" y="74"/>
                      </a:lnTo>
                      <a:lnTo>
                        <a:pt x="377" y="39"/>
                      </a:lnTo>
                      <a:lnTo>
                        <a:pt x="388" y="16"/>
                      </a:lnTo>
                      <a:lnTo>
                        <a:pt x="411" y="3"/>
                      </a:lnTo>
                      <a:lnTo>
                        <a:pt x="444" y="0"/>
                      </a:lnTo>
                      <a:lnTo>
                        <a:pt x="470" y="6"/>
                      </a:lnTo>
                      <a:lnTo>
                        <a:pt x="484" y="19"/>
                      </a:lnTo>
                      <a:lnTo>
                        <a:pt x="497" y="50"/>
                      </a:lnTo>
                      <a:lnTo>
                        <a:pt x="497" y="96"/>
                      </a:lnTo>
                      <a:lnTo>
                        <a:pt x="491" y="153"/>
                      </a:lnTo>
                      <a:lnTo>
                        <a:pt x="484" y="219"/>
                      </a:lnTo>
                      <a:lnTo>
                        <a:pt x="473" y="277"/>
                      </a:lnTo>
                      <a:lnTo>
                        <a:pt x="464" y="335"/>
                      </a:lnTo>
                      <a:lnTo>
                        <a:pt x="454" y="380"/>
                      </a:lnTo>
                      <a:lnTo>
                        <a:pt x="439" y="419"/>
                      </a:lnTo>
                      <a:lnTo>
                        <a:pt x="418" y="446"/>
                      </a:lnTo>
                      <a:lnTo>
                        <a:pt x="393" y="472"/>
                      </a:lnTo>
                      <a:lnTo>
                        <a:pt x="371" y="480"/>
                      </a:lnTo>
                      <a:lnTo>
                        <a:pt x="344" y="485"/>
                      </a:lnTo>
                      <a:lnTo>
                        <a:pt x="314" y="482"/>
                      </a:lnTo>
                      <a:lnTo>
                        <a:pt x="283" y="466"/>
                      </a:lnTo>
                      <a:lnTo>
                        <a:pt x="256" y="439"/>
                      </a:lnTo>
                      <a:lnTo>
                        <a:pt x="232" y="403"/>
                      </a:lnTo>
                      <a:lnTo>
                        <a:pt x="209" y="370"/>
                      </a:lnTo>
                      <a:lnTo>
                        <a:pt x="189" y="329"/>
                      </a:lnTo>
                      <a:lnTo>
                        <a:pt x="169" y="277"/>
                      </a:lnTo>
                      <a:lnTo>
                        <a:pt x="149" y="243"/>
                      </a:lnTo>
                      <a:lnTo>
                        <a:pt x="131" y="213"/>
                      </a:lnTo>
                      <a:lnTo>
                        <a:pt x="101" y="186"/>
                      </a:lnTo>
                      <a:lnTo>
                        <a:pt x="81" y="173"/>
                      </a:lnTo>
                      <a:lnTo>
                        <a:pt x="73" y="179"/>
                      </a:lnTo>
                      <a:lnTo>
                        <a:pt x="78" y="233"/>
                      </a:lnTo>
                      <a:lnTo>
                        <a:pt x="90" y="276"/>
                      </a:lnTo>
                      <a:lnTo>
                        <a:pt x="107" y="296"/>
                      </a:lnTo>
                      <a:lnTo>
                        <a:pt x="110" y="310"/>
                      </a:lnTo>
                      <a:lnTo>
                        <a:pt x="104" y="327"/>
                      </a:lnTo>
                      <a:lnTo>
                        <a:pt x="68" y="343"/>
                      </a:lnTo>
                      <a:lnTo>
                        <a:pt x="40" y="345"/>
                      </a:lnTo>
                      <a:lnTo>
                        <a:pt x="10" y="339"/>
                      </a:lnTo>
                      <a:lnTo>
                        <a:pt x="0" y="315"/>
                      </a:lnTo>
                      <a:lnTo>
                        <a:pt x="2" y="270"/>
                      </a:lnTo>
                      <a:lnTo>
                        <a:pt x="14" y="212"/>
                      </a:lnTo>
                      <a:lnTo>
                        <a:pt x="17" y="167"/>
                      </a:lnTo>
                      <a:lnTo>
                        <a:pt x="16" y="122"/>
                      </a:lnTo>
                      <a:lnTo>
                        <a:pt x="14" y="77"/>
                      </a:lnTo>
                      <a:lnTo>
                        <a:pt x="29" y="54"/>
                      </a:lnTo>
                      <a:lnTo>
                        <a:pt x="56" y="47"/>
                      </a:lnTo>
                      <a:lnTo>
                        <a:pt x="78" y="54"/>
                      </a:lnTo>
                      <a:lnTo>
                        <a:pt x="90" y="70"/>
                      </a:lnTo>
                      <a:lnTo>
                        <a:pt x="107" y="104"/>
                      </a:lnTo>
                      <a:lnTo>
                        <a:pt x="122" y="126"/>
                      </a:lnTo>
                      <a:lnTo>
                        <a:pt x="147" y="157"/>
                      </a:lnTo>
                      <a:lnTo>
                        <a:pt x="175" y="183"/>
                      </a:lnTo>
                      <a:lnTo>
                        <a:pt x="199" y="213"/>
                      </a:lnTo>
                      <a:lnTo>
                        <a:pt x="223" y="247"/>
                      </a:lnTo>
                      <a:lnTo>
                        <a:pt x="252" y="289"/>
                      </a:lnTo>
                      <a:lnTo>
                        <a:pt x="279" y="322"/>
                      </a:lnTo>
                      <a:lnTo>
                        <a:pt x="304" y="355"/>
                      </a:lnTo>
                      <a:lnTo>
                        <a:pt x="326" y="377"/>
                      </a:lnTo>
                      <a:lnTo>
                        <a:pt x="346" y="386"/>
                      </a:lnTo>
                      <a:lnTo>
                        <a:pt x="357" y="386"/>
                      </a:lnTo>
                      <a:lnTo>
                        <a:pt x="373" y="375"/>
                      </a:lnTo>
                      <a:lnTo>
                        <a:pt x="381" y="345"/>
                      </a:lnTo>
                      <a:lnTo>
                        <a:pt x="383" y="297"/>
                      </a:lnTo>
                      <a:lnTo>
                        <a:pt x="381" y="253"/>
                      </a:lnTo>
                      <a:lnTo>
                        <a:pt x="381" y="212"/>
                      </a:lnTo>
                      <a:lnTo>
                        <a:pt x="381" y="1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7"/>
                <p:cNvSpPr>
                  <a:spLocks/>
                </p:cNvSpPr>
                <p:nvPr/>
              </p:nvSpPr>
              <p:spPr bwMode="auto">
                <a:xfrm>
                  <a:off x="5118" y="933"/>
                  <a:ext cx="107" cy="243"/>
                </a:xfrm>
                <a:custGeom>
                  <a:avLst/>
                  <a:gdLst>
                    <a:gd name="T0" fmla="*/ 0 w 424"/>
                    <a:gd name="T1" fmla="*/ 0 h 728"/>
                    <a:gd name="T2" fmla="*/ 0 w 424"/>
                    <a:gd name="T3" fmla="*/ 0 h 728"/>
                    <a:gd name="T4" fmla="*/ 0 w 424"/>
                    <a:gd name="T5" fmla="*/ 0 h 728"/>
                    <a:gd name="T6" fmla="*/ 0 w 424"/>
                    <a:gd name="T7" fmla="*/ 0 h 728"/>
                    <a:gd name="T8" fmla="*/ 0 w 424"/>
                    <a:gd name="T9" fmla="*/ 0 h 728"/>
                    <a:gd name="T10" fmla="*/ 0 w 424"/>
                    <a:gd name="T11" fmla="*/ 0 h 728"/>
                    <a:gd name="T12" fmla="*/ 0 w 424"/>
                    <a:gd name="T13" fmla="*/ 0 h 728"/>
                    <a:gd name="T14" fmla="*/ 0 w 424"/>
                    <a:gd name="T15" fmla="*/ 0 h 728"/>
                    <a:gd name="T16" fmla="*/ 0 w 424"/>
                    <a:gd name="T17" fmla="*/ 0 h 728"/>
                    <a:gd name="T18" fmla="*/ 0 w 424"/>
                    <a:gd name="T19" fmla="*/ 0 h 728"/>
                    <a:gd name="T20" fmla="*/ 0 w 424"/>
                    <a:gd name="T21" fmla="*/ 0 h 728"/>
                    <a:gd name="T22" fmla="*/ 0 w 424"/>
                    <a:gd name="T23" fmla="*/ 0 h 728"/>
                    <a:gd name="T24" fmla="*/ 0 w 424"/>
                    <a:gd name="T25" fmla="*/ 0 h 728"/>
                    <a:gd name="T26" fmla="*/ 0 w 424"/>
                    <a:gd name="T27" fmla="*/ 0 h 728"/>
                    <a:gd name="T28" fmla="*/ 0 w 424"/>
                    <a:gd name="T29" fmla="*/ 0 h 728"/>
                    <a:gd name="T30" fmla="*/ 0 w 424"/>
                    <a:gd name="T31" fmla="*/ 0 h 728"/>
                    <a:gd name="T32" fmla="*/ 0 w 424"/>
                    <a:gd name="T33" fmla="*/ 0 h 728"/>
                    <a:gd name="T34" fmla="*/ 0 w 424"/>
                    <a:gd name="T35" fmla="*/ 0 h 728"/>
                    <a:gd name="T36" fmla="*/ 0 w 424"/>
                    <a:gd name="T37" fmla="*/ 0 h 728"/>
                    <a:gd name="T38" fmla="*/ 0 w 424"/>
                    <a:gd name="T39" fmla="*/ 0 h 728"/>
                    <a:gd name="T40" fmla="*/ 0 w 424"/>
                    <a:gd name="T41" fmla="*/ 0 h 728"/>
                    <a:gd name="T42" fmla="*/ 0 w 424"/>
                    <a:gd name="T43" fmla="*/ 0 h 728"/>
                    <a:gd name="T44" fmla="*/ 0 w 424"/>
                    <a:gd name="T45" fmla="*/ 0 h 728"/>
                    <a:gd name="T46" fmla="*/ 0 w 424"/>
                    <a:gd name="T47" fmla="*/ 0 h 728"/>
                    <a:gd name="T48" fmla="*/ 0 w 424"/>
                    <a:gd name="T49" fmla="*/ 0 h 728"/>
                    <a:gd name="T50" fmla="*/ 0 w 424"/>
                    <a:gd name="T51" fmla="*/ 0 h 728"/>
                    <a:gd name="T52" fmla="*/ 0 w 424"/>
                    <a:gd name="T53" fmla="*/ 0 h 728"/>
                    <a:gd name="T54" fmla="*/ 0 w 424"/>
                    <a:gd name="T55" fmla="*/ 0 h 728"/>
                    <a:gd name="T56" fmla="*/ 0 w 424"/>
                    <a:gd name="T57" fmla="*/ 0 h 728"/>
                    <a:gd name="T58" fmla="*/ 0 w 424"/>
                    <a:gd name="T59" fmla="*/ 0 h 728"/>
                    <a:gd name="T60" fmla="*/ 0 w 424"/>
                    <a:gd name="T61" fmla="*/ 0 h 728"/>
                    <a:gd name="T62" fmla="*/ 0 w 424"/>
                    <a:gd name="T63" fmla="*/ 0 h 728"/>
                    <a:gd name="T64" fmla="*/ 0 w 424"/>
                    <a:gd name="T65" fmla="*/ 0 h 728"/>
                    <a:gd name="T66" fmla="*/ 0 w 424"/>
                    <a:gd name="T67" fmla="*/ 0 h 728"/>
                    <a:gd name="T68" fmla="*/ 0 w 424"/>
                    <a:gd name="T69" fmla="*/ 0 h 728"/>
                    <a:gd name="T70" fmla="*/ 0 w 424"/>
                    <a:gd name="T71" fmla="*/ 0 h 728"/>
                    <a:gd name="T72" fmla="*/ 0 w 424"/>
                    <a:gd name="T73" fmla="*/ 0 h 728"/>
                    <a:gd name="T74" fmla="*/ 0 w 424"/>
                    <a:gd name="T75" fmla="*/ 0 h 728"/>
                    <a:gd name="T76" fmla="*/ 0 w 424"/>
                    <a:gd name="T77" fmla="*/ 0 h 728"/>
                    <a:gd name="T78" fmla="*/ 0 w 424"/>
                    <a:gd name="T79" fmla="*/ 0 h 728"/>
                    <a:gd name="T80" fmla="*/ 0 w 424"/>
                    <a:gd name="T81" fmla="*/ 0 h 728"/>
                    <a:gd name="T82" fmla="*/ 0 w 424"/>
                    <a:gd name="T83" fmla="*/ 0 h 728"/>
                    <a:gd name="T84" fmla="*/ 0 w 424"/>
                    <a:gd name="T85" fmla="*/ 0 h 728"/>
                    <a:gd name="T86" fmla="*/ 0 w 424"/>
                    <a:gd name="T87" fmla="*/ 0 h 728"/>
                    <a:gd name="T88" fmla="*/ 0 w 424"/>
                    <a:gd name="T89" fmla="*/ 0 h 728"/>
                    <a:gd name="T90" fmla="*/ 0 w 424"/>
                    <a:gd name="T91" fmla="*/ 0 h 728"/>
                    <a:gd name="T92" fmla="*/ 0 w 424"/>
                    <a:gd name="T93" fmla="*/ 0 h 728"/>
                    <a:gd name="T94" fmla="*/ 0 w 424"/>
                    <a:gd name="T95" fmla="*/ 0 h 728"/>
                    <a:gd name="T96" fmla="*/ 0 w 424"/>
                    <a:gd name="T97" fmla="*/ 0 h 728"/>
                    <a:gd name="T98" fmla="*/ 0 w 424"/>
                    <a:gd name="T99" fmla="*/ 0 h 728"/>
                    <a:gd name="T100" fmla="*/ 0 w 424"/>
                    <a:gd name="T101" fmla="*/ 0 h 728"/>
                    <a:gd name="T102" fmla="*/ 0 w 424"/>
                    <a:gd name="T103" fmla="*/ 0 h 728"/>
                    <a:gd name="T104" fmla="*/ 0 w 424"/>
                    <a:gd name="T105" fmla="*/ 0 h 728"/>
                    <a:gd name="T106" fmla="*/ 0 w 424"/>
                    <a:gd name="T107" fmla="*/ 0 h 728"/>
                    <a:gd name="T108" fmla="*/ 0 w 424"/>
                    <a:gd name="T109" fmla="*/ 0 h 728"/>
                    <a:gd name="T110" fmla="*/ 0 w 424"/>
                    <a:gd name="T111" fmla="*/ 0 h 728"/>
                    <a:gd name="T112" fmla="*/ 0 w 424"/>
                    <a:gd name="T113" fmla="*/ 0 h 728"/>
                    <a:gd name="T114" fmla="*/ 0 w 424"/>
                    <a:gd name="T115" fmla="*/ 0 h 728"/>
                    <a:gd name="T116" fmla="*/ 0 w 424"/>
                    <a:gd name="T117" fmla="*/ 0 h 728"/>
                    <a:gd name="T118" fmla="*/ 0 w 424"/>
                    <a:gd name="T119" fmla="*/ 0 h 7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24"/>
                    <a:gd name="T181" fmla="*/ 0 h 728"/>
                    <a:gd name="T182" fmla="*/ 424 w 424"/>
                    <a:gd name="T183" fmla="*/ 728 h 7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24" h="728">
                      <a:moveTo>
                        <a:pt x="95" y="6"/>
                      </a:moveTo>
                      <a:lnTo>
                        <a:pt x="148" y="13"/>
                      </a:lnTo>
                      <a:lnTo>
                        <a:pt x="233" y="29"/>
                      </a:lnTo>
                      <a:lnTo>
                        <a:pt x="301" y="47"/>
                      </a:lnTo>
                      <a:lnTo>
                        <a:pt x="355" y="67"/>
                      </a:lnTo>
                      <a:lnTo>
                        <a:pt x="399" y="93"/>
                      </a:lnTo>
                      <a:lnTo>
                        <a:pt x="414" y="110"/>
                      </a:lnTo>
                      <a:lnTo>
                        <a:pt x="422" y="129"/>
                      </a:lnTo>
                      <a:lnTo>
                        <a:pt x="424" y="152"/>
                      </a:lnTo>
                      <a:lnTo>
                        <a:pt x="418" y="179"/>
                      </a:lnTo>
                      <a:lnTo>
                        <a:pt x="402" y="206"/>
                      </a:lnTo>
                      <a:lnTo>
                        <a:pt x="377" y="239"/>
                      </a:lnTo>
                      <a:lnTo>
                        <a:pt x="344" y="285"/>
                      </a:lnTo>
                      <a:lnTo>
                        <a:pt x="311" y="326"/>
                      </a:lnTo>
                      <a:lnTo>
                        <a:pt x="294" y="365"/>
                      </a:lnTo>
                      <a:lnTo>
                        <a:pt x="274" y="412"/>
                      </a:lnTo>
                      <a:lnTo>
                        <a:pt x="259" y="459"/>
                      </a:lnTo>
                      <a:lnTo>
                        <a:pt x="254" y="503"/>
                      </a:lnTo>
                      <a:lnTo>
                        <a:pt x="253" y="538"/>
                      </a:lnTo>
                      <a:lnTo>
                        <a:pt x="259" y="556"/>
                      </a:lnTo>
                      <a:lnTo>
                        <a:pt x="284" y="575"/>
                      </a:lnTo>
                      <a:lnTo>
                        <a:pt x="324" y="591"/>
                      </a:lnTo>
                      <a:lnTo>
                        <a:pt x="360" y="613"/>
                      </a:lnTo>
                      <a:lnTo>
                        <a:pt x="387" y="645"/>
                      </a:lnTo>
                      <a:lnTo>
                        <a:pt x="395" y="671"/>
                      </a:lnTo>
                      <a:lnTo>
                        <a:pt x="392" y="688"/>
                      </a:lnTo>
                      <a:lnTo>
                        <a:pt x="377" y="702"/>
                      </a:lnTo>
                      <a:lnTo>
                        <a:pt x="338" y="728"/>
                      </a:lnTo>
                      <a:lnTo>
                        <a:pt x="318" y="725"/>
                      </a:lnTo>
                      <a:lnTo>
                        <a:pt x="308" y="705"/>
                      </a:lnTo>
                      <a:lnTo>
                        <a:pt x="304" y="678"/>
                      </a:lnTo>
                      <a:lnTo>
                        <a:pt x="283" y="645"/>
                      </a:lnTo>
                      <a:lnTo>
                        <a:pt x="250" y="619"/>
                      </a:lnTo>
                      <a:lnTo>
                        <a:pt x="222" y="606"/>
                      </a:lnTo>
                      <a:lnTo>
                        <a:pt x="186" y="601"/>
                      </a:lnTo>
                      <a:lnTo>
                        <a:pt x="166" y="585"/>
                      </a:lnTo>
                      <a:lnTo>
                        <a:pt x="159" y="565"/>
                      </a:lnTo>
                      <a:lnTo>
                        <a:pt x="162" y="539"/>
                      </a:lnTo>
                      <a:lnTo>
                        <a:pt x="180" y="515"/>
                      </a:lnTo>
                      <a:lnTo>
                        <a:pt x="196" y="489"/>
                      </a:lnTo>
                      <a:lnTo>
                        <a:pt x="210" y="452"/>
                      </a:lnTo>
                      <a:lnTo>
                        <a:pt x="220" y="402"/>
                      </a:lnTo>
                      <a:lnTo>
                        <a:pt x="227" y="348"/>
                      </a:lnTo>
                      <a:lnTo>
                        <a:pt x="237" y="302"/>
                      </a:lnTo>
                      <a:lnTo>
                        <a:pt x="250" y="259"/>
                      </a:lnTo>
                      <a:lnTo>
                        <a:pt x="267" y="223"/>
                      </a:lnTo>
                      <a:lnTo>
                        <a:pt x="291" y="185"/>
                      </a:lnTo>
                      <a:lnTo>
                        <a:pt x="308" y="160"/>
                      </a:lnTo>
                      <a:lnTo>
                        <a:pt x="308" y="147"/>
                      </a:lnTo>
                      <a:lnTo>
                        <a:pt x="291" y="133"/>
                      </a:lnTo>
                      <a:lnTo>
                        <a:pt x="220" y="132"/>
                      </a:lnTo>
                      <a:lnTo>
                        <a:pt x="153" y="120"/>
                      </a:lnTo>
                      <a:lnTo>
                        <a:pt x="101" y="110"/>
                      </a:lnTo>
                      <a:lnTo>
                        <a:pt x="55" y="100"/>
                      </a:lnTo>
                      <a:lnTo>
                        <a:pt x="21" y="85"/>
                      </a:lnTo>
                      <a:lnTo>
                        <a:pt x="1" y="60"/>
                      </a:lnTo>
                      <a:lnTo>
                        <a:pt x="0" y="29"/>
                      </a:lnTo>
                      <a:lnTo>
                        <a:pt x="14" y="3"/>
                      </a:lnTo>
                      <a:lnTo>
                        <a:pt x="45" y="0"/>
                      </a:lnTo>
                      <a:lnTo>
                        <a:pt x="9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90" name="Group 28"/>
              <p:cNvGrpSpPr>
                <a:grpSpLocks/>
              </p:cNvGrpSpPr>
              <p:nvPr/>
            </p:nvGrpSpPr>
            <p:grpSpPr bwMode="auto">
              <a:xfrm>
                <a:off x="4752" y="632"/>
                <a:ext cx="618" cy="243"/>
                <a:chOff x="4752" y="632"/>
                <a:chExt cx="618" cy="243"/>
              </a:xfrm>
            </p:grpSpPr>
            <p:sp>
              <p:nvSpPr>
                <p:cNvPr id="2091" name="Freeform 29"/>
                <p:cNvSpPr>
                  <a:spLocks/>
                </p:cNvSpPr>
                <p:nvPr/>
              </p:nvSpPr>
              <p:spPr bwMode="auto">
                <a:xfrm>
                  <a:off x="4752" y="719"/>
                  <a:ext cx="82" cy="20"/>
                </a:xfrm>
                <a:custGeom>
                  <a:avLst/>
                  <a:gdLst>
                    <a:gd name="T0" fmla="*/ 0 w 328"/>
                    <a:gd name="T1" fmla="*/ 0 h 62"/>
                    <a:gd name="T2" fmla="*/ 0 w 328"/>
                    <a:gd name="T3" fmla="*/ 0 h 62"/>
                    <a:gd name="T4" fmla="*/ 0 w 328"/>
                    <a:gd name="T5" fmla="*/ 0 h 62"/>
                    <a:gd name="T6" fmla="*/ 0 w 328"/>
                    <a:gd name="T7" fmla="*/ 0 h 62"/>
                    <a:gd name="T8" fmla="*/ 0 w 328"/>
                    <a:gd name="T9" fmla="*/ 0 h 62"/>
                    <a:gd name="T10" fmla="*/ 0 w 328"/>
                    <a:gd name="T11" fmla="*/ 0 h 62"/>
                    <a:gd name="T12" fmla="*/ 0 w 328"/>
                    <a:gd name="T13" fmla="*/ 0 h 62"/>
                    <a:gd name="T14" fmla="*/ 0 w 328"/>
                    <a:gd name="T15" fmla="*/ 0 h 62"/>
                    <a:gd name="T16" fmla="*/ 0 w 328"/>
                    <a:gd name="T17" fmla="*/ 0 h 62"/>
                    <a:gd name="T18" fmla="*/ 0 w 328"/>
                    <a:gd name="T19" fmla="*/ 0 h 62"/>
                    <a:gd name="T20" fmla="*/ 0 w 328"/>
                    <a:gd name="T21" fmla="*/ 0 h 62"/>
                    <a:gd name="T22" fmla="*/ 0 w 328"/>
                    <a:gd name="T23" fmla="*/ 0 h 62"/>
                    <a:gd name="T24" fmla="*/ 0 w 328"/>
                    <a:gd name="T25" fmla="*/ 0 h 62"/>
                    <a:gd name="T26" fmla="*/ 0 w 328"/>
                    <a:gd name="T27" fmla="*/ 0 h 62"/>
                    <a:gd name="T28" fmla="*/ 0 w 328"/>
                    <a:gd name="T29" fmla="*/ 0 h 62"/>
                    <a:gd name="T30" fmla="*/ 0 w 328"/>
                    <a:gd name="T31" fmla="*/ 0 h 62"/>
                    <a:gd name="T32" fmla="*/ 0 w 328"/>
                    <a:gd name="T33" fmla="*/ 0 h 62"/>
                    <a:gd name="T34" fmla="*/ 0 w 328"/>
                    <a:gd name="T35" fmla="*/ 0 h 62"/>
                    <a:gd name="T36" fmla="*/ 0 w 328"/>
                    <a:gd name="T37" fmla="*/ 0 h 62"/>
                    <a:gd name="T38" fmla="*/ 0 w 328"/>
                    <a:gd name="T39" fmla="*/ 0 h 62"/>
                    <a:gd name="T40" fmla="*/ 0 w 328"/>
                    <a:gd name="T41" fmla="*/ 0 h 62"/>
                    <a:gd name="T42" fmla="*/ 0 w 328"/>
                    <a:gd name="T43" fmla="*/ 0 h 62"/>
                    <a:gd name="T44" fmla="*/ 0 w 328"/>
                    <a:gd name="T45" fmla="*/ 0 h 6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28"/>
                    <a:gd name="T70" fmla="*/ 0 h 62"/>
                    <a:gd name="T71" fmla="*/ 328 w 328"/>
                    <a:gd name="T72" fmla="*/ 62 h 6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28" h="62">
                      <a:moveTo>
                        <a:pt x="328" y="24"/>
                      </a:moveTo>
                      <a:lnTo>
                        <a:pt x="61" y="0"/>
                      </a:lnTo>
                      <a:lnTo>
                        <a:pt x="54" y="2"/>
                      </a:lnTo>
                      <a:lnTo>
                        <a:pt x="47" y="2"/>
                      </a:lnTo>
                      <a:lnTo>
                        <a:pt x="40" y="4"/>
                      </a:lnTo>
                      <a:lnTo>
                        <a:pt x="34" y="4"/>
                      </a:lnTo>
                      <a:lnTo>
                        <a:pt x="27" y="6"/>
                      </a:lnTo>
                      <a:lnTo>
                        <a:pt x="20" y="11"/>
                      </a:lnTo>
                      <a:lnTo>
                        <a:pt x="13" y="13"/>
                      </a:lnTo>
                      <a:lnTo>
                        <a:pt x="11" y="19"/>
                      </a:lnTo>
                      <a:lnTo>
                        <a:pt x="4" y="24"/>
                      </a:lnTo>
                      <a:lnTo>
                        <a:pt x="0" y="31"/>
                      </a:lnTo>
                      <a:lnTo>
                        <a:pt x="0" y="37"/>
                      </a:lnTo>
                      <a:lnTo>
                        <a:pt x="2" y="44"/>
                      </a:lnTo>
                      <a:lnTo>
                        <a:pt x="9" y="48"/>
                      </a:lnTo>
                      <a:lnTo>
                        <a:pt x="16" y="55"/>
                      </a:lnTo>
                      <a:lnTo>
                        <a:pt x="22" y="57"/>
                      </a:lnTo>
                      <a:lnTo>
                        <a:pt x="29" y="59"/>
                      </a:lnTo>
                      <a:lnTo>
                        <a:pt x="38" y="59"/>
                      </a:lnTo>
                      <a:lnTo>
                        <a:pt x="45" y="62"/>
                      </a:lnTo>
                      <a:lnTo>
                        <a:pt x="54" y="62"/>
                      </a:lnTo>
                      <a:lnTo>
                        <a:pt x="321" y="39"/>
                      </a:lnTo>
                      <a:lnTo>
                        <a:pt x="328" y="24"/>
                      </a:lnTo>
                      <a:close/>
                    </a:path>
                  </a:pathLst>
                </a:custGeom>
                <a:blipFill dpi="0" rotWithShape="0">
                  <a:blip r:embed="rId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0"/>
                <p:cNvSpPr>
                  <a:spLocks/>
                </p:cNvSpPr>
                <p:nvPr/>
              </p:nvSpPr>
              <p:spPr bwMode="auto">
                <a:xfrm>
                  <a:off x="4778" y="829"/>
                  <a:ext cx="77" cy="46"/>
                </a:xfrm>
                <a:custGeom>
                  <a:avLst/>
                  <a:gdLst>
                    <a:gd name="T0" fmla="*/ 0 w 305"/>
                    <a:gd name="T1" fmla="*/ 0 h 136"/>
                    <a:gd name="T2" fmla="*/ 0 w 305"/>
                    <a:gd name="T3" fmla="*/ 0 h 136"/>
                    <a:gd name="T4" fmla="*/ 0 w 305"/>
                    <a:gd name="T5" fmla="*/ 0 h 136"/>
                    <a:gd name="T6" fmla="*/ 0 w 305"/>
                    <a:gd name="T7" fmla="*/ 0 h 136"/>
                    <a:gd name="T8" fmla="*/ 0 w 305"/>
                    <a:gd name="T9" fmla="*/ 0 h 136"/>
                    <a:gd name="T10" fmla="*/ 0 w 305"/>
                    <a:gd name="T11" fmla="*/ 0 h 136"/>
                    <a:gd name="T12" fmla="*/ 0 w 305"/>
                    <a:gd name="T13" fmla="*/ 0 h 136"/>
                    <a:gd name="T14" fmla="*/ 0 w 305"/>
                    <a:gd name="T15" fmla="*/ 0 h 136"/>
                    <a:gd name="T16" fmla="*/ 0 w 305"/>
                    <a:gd name="T17" fmla="*/ 0 h 136"/>
                    <a:gd name="T18" fmla="*/ 0 w 305"/>
                    <a:gd name="T19" fmla="*/ 0 h 136"/>
                    <a:gd name="T20" fmla="*/ 0 w 305"/>
                    <a:gd name="T21" fmla="*/ 0 h 136"/>
                    <a:gd name="T22" fmla="*/ 0 w 305"/>
                    <a:gd name="T23" fmla="*/ 0 h 136"/>
                    <a:gd name="T24" fmla="*/ 0 w 305"/>
                    <a:gd name="T25" fmla="*/ 0 h 136"/>
                    <a:gd name="T26" fmla="*/ 0 w 305"/>
                    <a:gd name="T27" fmla="*/ 0 h 136"/>
                    <a:gd name="T28" fmla="*/ 0 w 305"/>
                    <a:gd name="T29" fmla="*/ 0 h 136"/>
                    <a:gd name="T30" fmla="*/ 0 w 305"/>
                    <a:gd name="T31" fmla="*/ 0 h 136"/>
                    <a:gd name="T32" fmla="*/ 0 w 305"/>
                    <a:gd name="T33" fmla="*/ 0 h 136"/>
                    <a:gd name="T34" fmla="*/ 0 w 305"/>
                    <a:gd name="T35" fmla="*/ 0 h 136"/>
                    <a:gd name="T36" fmla="*/ 0 w 305"/>
                    <a:gd name="T37" fmla="*/ 0 h 136"/>
                    <a:gd name="T38" fmla="*/ 0 w 305"/>
                    <a:gd name="T39" fmla="*/ 0 h 136"/>
                    <a:gd name="T40" fmla="*/ 0 w 305"/>
                    <a:gd name="T41" fmla="*/ 0 h 136"/>
                    <a:gd name="T42" fmla="*/ 0 w 305"/>
                    <a:gd name="T43" fmla="*/ 0 h 136"/>
                    <a:gd name="T44" fmla="*/ 0 w 305"/>
                    <a:gd name="T45" fmla="*/ 0 h 1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05"/>
                    <a:gd name="T70" fmla="*/ 0 h 136"/>
                    <a:gd name="T71" fmla="*/ 305 w 305"/>
                    <a:gd name="T72" fmla="*/ 136 h 1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05" h="136">
                      <a:moveTo>
                        <a:pt x="305" y="0"/>
                      </a:moveTo>
                      <a:lnTo>
                        <a:pt x="46" y="68"/>
                      </a:lnTo>
                      <a:lnTo>
                        <a:pt x="40" y="72"/>
                      </a:lnTo>
                      <a:lnTo>
                        <a:pt x="33" y="75"/>
                      </a:lnTo>
                      <a:lnTo>
                        <a:pt x="28" y="79"/>
                      </a:lnTo>
                      <a:lnTo>
                        <a:pt x="22" y="81"/>
                      </a:lnTo>
                      <a:lnTo>
                        <a:pt x="16" y="86"/>
                      </a:lnTo>
                      <a:lnTo>
                        <a:pt x="12" y="92"/>
                      </a:lnTo>
                      <a:lnTo>
                        <a:pt x="6" y="97"/>
                      </a:lnTo>
                      <a:lnTo>
                        <a:pt x="6" y="104"/>
                      </a:lnTo>
                      <a:lnTo>
                        <a:pt x="2" y="110"/>
                      </a:lnTo>
                      <a:lnTo>
                        <a:pt x="0" y="118"/>
                      </a:lnTo>
                      <a:lnTo>
                        <a:pt x="2" y="125"/>
                      </a:lnTo>
                      <a:lnTo>
                        <a:pt x="6" y="130"/>
                      </a:lnTo>
                      <a:lnTo>
                        <a:pt x="14" y="131"/>
                      </a:lnTo>
                      <a:lnTo>
                        <a:pt x="22" y="136"/>
                      </a:lnTo>
                      <a:lnTo>
                        <a:pt x="30" y="136"/>
                      </a:lnTo>
                      <a:lnTo>
                        <a:pt x="37" y="135"/>
                      </a:lnTo>
                      <a:lnTo>
                        <a:pt x="46" y="132"/>
                      </a:lnTo>
                      <a:lnTo>
                        <a:pt x="52" y="132"/>
                      </a:lnTo>
                      <a:lnTo>
                        <a:pt x="60" y="129"/>
                      </a:lnTo>
                      <a:lnTo>
                        <a:pt x="304" y="18"/>
                      </a:lnTo>
                      <a:lnTo>
                        <a:pt x="305" y="0"/>
                      </a:lnTo>
                      <a:close/>
                    </a:path>
                  </a:pathLst>
                </a:custGeom>
                <a:blipFill dpi="0" rotWithShape="0">
                  <a:blip r:embed="rId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1"/>
                <p:cNvSpPr>
                  <a:spLocks/>
                </p:cNvSpPr>
                <p:nvPr/>
              </p:nvSpPr>
              <p:spPr bwMode="auto">
                <a:xfrm>
                  <a:off x="5288" y="632"/>
                  <a:ext cx="79" cy="41"/>
                </a:xfrm>
                <a:custGeom>
                  <a:avLst/>
                  <a:gdLst>
                    <a:gd name="T0" fmla="*/ 0 w 317"/>
                    <a:gd name="T1" fmla="*/ 0 h 122"/>
                    <a:gd name="T2" fmla="*/ 0 w 317"/>
                    <a:gd name="T3" fmla="*/ 0 h 122"/>
                    <a:gd name="T4" fmla="*/ 0 w 317"/>
                    <a:gd name="T5" fmla="*/ 0 h 122"/>
                    <a:gd name="T6" fmla="*/ 0 w 317"/>
                    <a:gd name="T7" fmla="*/ 0 h 122"/>
                    <a:gd name="T8" fmla="*/ 0 w 317"/>
                    <a:gd name="T9" fmla="*/ 0 h 122"/>
                    <a:gd name="T10" fmla="*/ 0 w 317"/>
                    <a:gd name="T11" fmla="*/ 0 h 122"/>
                    <a:gd name="T12" fmla="*/ 0 w 317"/>
                    <a:gd name="T13" fmla="*/ 0 h 122"/>
                    <a:gd name="T14" fmla="*/ 0 w 317"/>
                    <a:gd name="T15" fmla="*/ 0 h 122"/>
                    <a:gd name="T16" fmla="*/ 0 w 317"/>
                    <a:gd name="T17" fmla="*/ 0 h 122"/>
                    <a:gd name="T18" fmla="*/ 0 w 317"/>
                    <a:gd name="T19" fmla="*/ 0 h 122"/>
                    <a:gd name="T20" fmla="*/ 0 w 317"/>
                    <a:gd name="T21" fmla="*/ 0 h 122"/>
                    <a:gd name="T22" fmla="*/ 0 w 317"/>
                    <a:gd name="T23" fmla="*/ 0 h 122"/>
                    <a:gd name="T24" fmla="*/ 0 w 317"/>
                    <a:gd name="T25" fmla="*/ 0 h 122"/>
                    <a:gd name="T26" fmla="*/ 0 w 317"/>
                    <a:gd name="T27" fmla="*/ 0 h 122"/>
                    <a:gd name="T28" fmla="*/ 0 w 317"/>
                    <a:gd name="T29" fmla="*/ 0 h 122"/>
                    <a:gd name="T30" fmla="*/ 0 w 317"/>
                    <a:gd name="T31" fmla="*/ 0 h 122"/>
                    <a:gd name="T32" fmla="*/ 0 w 317"/>
                    <a:gd name="T33" fmla="*/ 0 h 122"/>
                    <a:gd name="T34" fmla="*/ 0 w 317"/>
                    <a:gd name="T35" fmla="*/ 0 h 122"/>
                    <a:gd name="T36" fmla="*/ 0 w 317"/>
                    <a:gd name="T37" fmla="*/ 0 h 122"/>
                    <a:gd name="T38" fmla="*/ 0 w 317"/>
                    <a:gd name="T39" fmla="*/ 0 h 122"/>
                    <a:gd name="T40" fmla="*/ 0 w 317"/>
                    <a:gd name="T41" fmla="*/ 0 h 122"/>
                    <a:gd name="T42" fmla="*/ 0 w 317"/>
                    <a:gd name="T43" fmla="*/ 0 h 122"/>
                    <a:gd name="T44" fmla="*/ 0 w 317"/>
                    <a:gd name="T45" fmla="*/ 0 h 12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17"/>
                    <a:gd name="T70" fmla="*/ 0 h 122"/>
                    <a:gd name="T71" fmla="*/ 317 w 317"/>
                    <a:gd name="T72" fmla="*/ 122 h 12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17" h="122">
                      <a:moveTo>
                        <a:pt x="0" y="109"/>
                      </a:moveTo>
                      <a:lnTo>
                        <a:pt x="247" y="4"/>
                      </a:lnTo>
                      <a:lnTo>
                        <a:pt x="254" y="4"/>
                      </a:lnTo>
                      <a:lnTo>
                        <a:pt x="261" y="2"/>
                      </a:lnTo>
                      <a:lnTo>
                        <a:pt x="267" y="2"/>
                      </a:lnTo>
                      <a:lnTo>
                        <a:pt x="274" y="0"/>
                      </a:lnTo>
                      <a:lnTo>
                        <a:pt x="281" y="0"/>
                      </a:lnTo>
                      <a:lnTo>
                        <a:pt x="289" y="2"/>
                      </a:lnTo>
                      <a:lnTo>
                        <a:pt x="296" y="2"/>
                      </a:lnTo>
                      <a:lnTo>
                        <a:pt x="300" y="8"/>
                      </a:lnTo>
                      <a:lnTo>
                        <a:pt x="308" y="10"/>
                      </a:lnTo>
                      <a:lnTo>
                        <a:pt x="315" y="15"/>
                      </a:lnTo>
                      <a:lnTo>
                        <a:pt x="317" y="22"/>
                      </a:lnTo>
                      <a:lnTo>
                        <a:pt x="317" y="29"/>
                      </a:lnTo>
                      <a:lnTo>
                        <a:pt x="311" y="35"/>
                      </a:lnTo>
                      <a:lnTo>
                        <a:pt x="307" y="43"/>
                      </a:lnTo>
                      <a:lnTo>
                        <a:pt x="301" y="48"/>
                      </a:lnTo>
                      <a:lnTo>
                        <a:pt x="296" y="52"/>
                      </a:lnTo>
                      <a:lnTo>
                        <a:pt x="288" y="54"/>
                      </a:lnTo>
                      <a:lnTo>
                        <a:pt x="281" y="59"/>
                      </a:lnTo>
                      <a:lnTo>
                        <a:pt x="273" y="61"/>
                      </a:lnTo>
                      <a:lnTo>
                        <a:pt x="11" y="122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blipFill dpi="0" rotWithShape="0">
                  <a:blip r:embed="rId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2"/>
                <p:cNvSpPr>
                  <a:spLocks/>
                </p:cNvSpPr>
                <p:nvPr/>
              </p:nvSpPr>
              <p:spPr bwMode="auto">
                <a:xfrm>
                  <a:off x="5293" y="767"/>
                  <a:ext cx="77" cy="45"/>
                </a:xfrm>
                <a:custGeom>
                  <a:avLst/>
                  <a:gdLst>
                    <a:gd name="T0" fmla="*/ 0 w 305"/>
                    <a:gd name="T1" fmla="*/ 0 h 135"/>
                    <a:gd name="T2" fmla="*/ 0 w 305"/>
                    <a:gd name="T3" fmla="*/ 0 h 135"/>
                    <a:gd name="T4" fmla="*/ 0 w 305"/>
                    <a:gd name="T5" fmla="*/ 0 h 135"/>
                    <a:gd name="T6" fmla="*/ 0 w 305"/>
                    <a:gd name="T7" fmla="*/ 0 h 135"/>
                    <a:gd name="T8" fmla="*/ 0 w 305"/>
                    <a:gd name="T9" fmla="*/ 0 h 135"/>
                    <a:gd name="T10" fmla="*/ 0 w 305"/>
                    <a:gd name="T11" fmla="*/ 0 h 135"/>
                    <a:gd name="T12" fmla="*/ 0 w 305"/>
                    <a:gd name="T13" fmla="*/ 0 h 135"/>
                    <a:gd name="T14" fmla="*/ 0 w 305"/>
                    <a:gd name="T15" fmla="*/ 0 h 135"/>
                    <a:gd name="T16" fmla="*/ 0 w 305"/>
                    <a:gd name="T17" fmla="*/ 0 h 135"/>
                    <a:gd name="T18" fmla="*/ 0 w 305"/>
                    <a:gd name="T19" fmla="*/ 0 h 135"/>
                    <a:gd name="T20" fmla="*/ 0 w 305"/>
                    <a:gd name="T21" fmla="*/ 0 h 135"/>
                    <a:gd name="T22" fmla="*/ 0 w 305"/>
                    <a:gd name="T23" fmla="*/ 0 h 135"/>
                    <a:gd name="T24" fmla="*/ 0 w 305"/>
                    <a:gd name="T25" fmla="*/ 0 h 135"/>
                    <a:gd name="T26" fmla="*/ 0 w 305"/>
                    <a:gd name="T27" fmla="*/ 0 h 135"/>
                    <a:gd name="T28" fmla="*/ 0 w 305"/>
                    <a:gd name="T29" fmla="*/ 0 h 135"/>
                    <a:gd name="T30" fmla="*/ 0 w 305"/>
                    <a:gd name="T31" fmla="*/ 0 h 135"/>
                    <a:gd name="T32" fmla="*/ 0 w 305"/>
                    <a:gd name="T33" fmla="*/ 0 h 135"/>
                    <a:gd name="T34" fmla="*/ 0 w 305"/>
                    <a:gd name="T35" fmla="*/ 0 h 135"/>
                    <a:gd name="T36" fmla="*/ 0 w 305"/>
                    <a:gd name="T37" fmla="*/ 0 h 135"/>
                    <a:gd name="T38" fmla="*/ 0 w 305"/>
                    <a:gd name="T39" fmla="*/ 0 h 135"/>
                    <a:gd name="T40" fmla="*/ 0 w 305"/>
                    <a:gd name="T41" fmla="*/ 0 h 135"/>
                    <a:gd name="T42" fmla="*/ 0 w 305"/>
                    <a:gd name="T43" fmla="*/ 0 h 135"/>
                    <a:gd name="T44" fmla="*/ 0 w 305"/>
                    <a:gd name="T45" fmla="*/ 0 h 13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05"/>
                    <a:gd name="T70" fmla="*/ 0 h 135"/>
                    <a:gd name="T71" fmla="*/ 305 w 305"/>
                    <a:gd name="T72" fmla="*/ 135 h 13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05" h="135">
                      <a:moveTo>
                        <a:pt x="0" y="0"/>
                      </a:moveTo>
                      <a:lnTo>
                        <a:pt x="259" y="67"/>
                      </a:lnTo>
                      <a:lnTo>
                        <a:pt x="265" y="72"/>
                      </a:lnTo>
                      <a:lnTo>
                        <a:pt x="271" y="74"/>
                      </a:lnTo>
                      <a:lnTo>
                        <a:pt x="277" y="79"/>
                      </a:lnTo>
                      <a:lnTo>
                        <a:pt x="283" y="81"/>
                      </a:lnTo>
                      <a:lnTo>
                        <a:pt x="288" y="85"/>
                      </a:lnTo>
                      <a:lnTo>
                        <a:pt x="293" y="92"/>
                      </a:lnTo>
                      <a:lnTo>
                        <a:pt x="298" y="96"/>
                      </a:lnTo>
                      <a:lnTo>
                        <a:pt x="298" y="103"/>
                      </a:lnTo>
                      <a:lnTo>
                        <a:pt x="303" y="110"/>
                      </a:lnTo>
                      <a:lnTo>
                        <a:pt x="305" y="117"/>
                      </a:lnTo>
                      <a:lnTo>
                        <a:pt x="303" y="124"/>
                      </a:lnTo>
                      <a:lnTo>
                        <a:pt x="298" y="130"/>
                      </a:lnTo>
                      <a:lnTo>
                        <a:pt x="290" y="131"/>
                      </a:lnTo>
                      <a:lnTo>
                        <a:pt x="283" y="135"/>
                      </a:lnTo>
                      <a:lnTo>
                        <a:pt x="275" y="135"/>
                      </a:lnTo>
                      <a:lnTo>
                        <a:pt x="268" y="134"/>
                      </a:lnTo>
                      <a:lnTo>
                        <a:pt x="259" y="132"/>
                      </a:lnTo>
                      <a:lnTo>
                        <a:pt x="252" y="132"/>
                      </a:lnTo>
                      <a:lnTo>
                        <a:pt x="244" y="128"/>
                      </a:lnTo>
                      <a:lnTo>
                        <a:pt x="1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87" name="Text Box 33"/>
            <p:cNvSpPr txBox="1">
              <a:spLocks noChangeArrowheads="1"/>
            </p:cNvSpPr>
            <p:nvPr/>
          </p:nvSpPr>
          <p:spPr bwMode="auto">
            <a:xfrm>
              <a:off x="4791" y="1231"/>
              <a:ext cx="6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QUALITY</a:t>
              </a:r>
              <a:b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</a:br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is improved</a:t>
              </a:r>
              <a:endParaRPr lang="en-US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4191000" y="914400"/>
            <a:ext cx="1244600" cy="1963738"/>
            <a:chOff x="2800" y="400"/>
            <a:chExt cx="784" cy="1237"/>
          </a:xfrm>
        </p:grpSpPr>
        <p:graphicFrame>
          <p:nvGraphicFramePr>
            <p:cNvPr id="2055" name="Object 35"/>
            <p:cNvGraphicFramePr>
              <a:graphicFrameLocks noChangeAspect="1"/>
            </p:cNvGraphicFramePr>
            <p:nvPr/>
          </p:nvGraphicFramePr>
          <p:xfrm>
            <a:off x="2800" y="400"/>
            <a:ext cx="727" cy="864"/>
          </p:xfrm>
          <a:graphic>
            <a:graphicData uri="http://schemas.openxmlformats.org/presentationml/2006/ole">
              <p:oleObj spid="_x0000_s2055" name="Clip" r:id="rId8" imgW="2209320" imgH="2628720" progId="">
                <p:embed/>
              </p:oleObj>
            </a:graphicData>
          </a:graphic>
        </p:graphicFrame>
        <p:sp>
          <p:nvSpPr>
            <p:cNvPr id="2085" name="Text Box 36"/>
            <p:cNvSpPr txBox="1">
              <a:spLocks noChangeArrowheads="1"/>
            </p:cNvSpPr>
            <p:nvPr/>
          </p:nvSpPr>
          <p:spPr bwMode="auto">
            <a:xfrm>
              <a:off x="2815" y="1311"/>
              <a:ext cx="76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Improvement</a:t>
              </a:r>
            </a:p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Plan</a:t>
              </a:r>
              <a:endParaRPr lang="en-US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685800" y="2871788"/>
            <a:ext cx="7715250" cy="3452812"/>
            <a:chOff x="234" y="1815"/>
            <a:chExt cx="4860" cy="2175"/>
          </a:xfrm>
        </p:grpSpPr>
        <p:sp>
          <p:nvSpPr>
            <p:cNvPr id="2082" name="Freeform 38"/>
            <p:cNvSpPr>
              <a:spLocks/>
            </p:cNvSpPr>
            <p:nvPr/>
          </p:nvSpPr>
          <p:spPr bwMode="auto">
            <a:xfrm>
              <a:off x="234" y="1815"/>
              <a:ext cx="4860" cy="657"/>
            </a:xfrm>
            <a:custGeom>
              <a:avLst/>
              <a:gdLst>
                <a:gd name="T0" fmla="*/ 2034 w 4860"/>
                <a:gd name="T1" fmla="*/ 9 h 657"/>
                <a:gd name="T2" fmla="*/ 4860 w 4860"/>
                <a:gd name="T3" fmla="*/ 657 h 657"/>
                <a:gd name="T4" fmla="*/ 0 w 4860"/>
                <a:gd name="T5" fmla="*/ 651 h 657"/>
                <a:gd name="T6" fmla="*/ 1302 w 4860"/>
                <a:gd name="T7" fmla="*/ 0 h 657"/>
                <a:gd name="T8" fmla="*/ 2034 w 4860"/>
                <a:gd name="T9" fmla="*/ 9 h 6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0"/>
                <a:gd name="T16" fmla="*/ 0 h 657"/>
                <a:gd name="T17" fmla="*/ 4860 w 4860"/>
                <a:gd name="T18" fmla="*/ 657 h 6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0" h="657">
                  <a:moveTo>
                    <a:pt x="2034" y="9"/>
                  </a:moveTo>
                  <a:lnTo>
                    <a:pt x="4860" y="657"/>
                  </a:lnTo>
                  <a:lnTo>
                    <a:pt x="0" y="651"/>
                  </a:lnTo>
                  <a:lnTo>
                    <a:pt x="1302" y="0"/>
                  </a:lnTo>
                  <a:lnTo>
                    <a:pt x="2034" y="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Rectangle 39"/>
            <p:cNvSpPr>
              <a:spLocks noChangeArrowheads="1"/>
            </p:cNvSpPr>
            <p:nvPr/>
          </p:nvSpPr>
          <p:spPr bwMode="auto">
            <a:xfrm>
              <a:off x="240" y="2472"/>
              <a:ext cx="4854" cy="1518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84" name="AutoShape 40"/>
            <p:cNvSpPr>
              <a:spLocks noChangeArrowheads="1"/>
            </p:cNvSpPr>
            <p:nvPr/>
          </p:nvSpPr>
          <p:spPr bwMode="auto">
            <a:xfrm>
              <a:off x="1576" y="1844"/>
              <a:ext cx="498" cy="342"/>
            </a:xfrm>
            <a:prstGeom prst="downArrow">
              <a:avLst>
                <a:gd name="adj1" fmla="val 55130"/>
                <a:gd name="adj2" fmla="val 5922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2590800" y="838200"/>
            <a:ext cx="1155700" cy="1952625"/>
          </a:xfrm>
          <a:prstGeom prst="rect">
            <a:avLst/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914400" y="4048125"/>
            <a:ext cx="1295400" cy="1895475"/>
            <a:chOff x="283" y="2589"/>
            <a:chExt cx="816" cy="1194"/>
          </a:xfrm>
        </p:grpSpPr>
        <p:graphicFrame>
          <p:nvGraphicFramePr>
            <p:cNvPr id="2054" name="Object 43"/>
            <p:cNvGraphicFramePr>
              <a:graphicFrameLocks noChangeAspect="1"/>
            </p:cNvGraphicFramePr>
            <p:nvPr/>
          </p:nvGraphicFramePr>
          <p:xfrm>
            <a:off x="283" y="2589"/>
            <a:ext cx="816" cy="763"/>
          </p:xfrm>
          <a:graphic>
            <a:graphicData uri="http://schemas.openxmlformats.org/presentationml/2006/ole">
              <p:oleObj spid="_x0000_s2054" name="Clip" r:id="rId9" imgW="3762000" imgH="3514320" progId="">
                <p:embed/>
              </p:oleObj>
            </a:graphicData>
          </a:graphic>
        </p:graphicFrame>
        <p:sp>
          <p:nvSpPr>
            <p:cNvPr id="2081" name="Text Box 44"/>
            <p:cNvSpPr txBox="1">
              <a:spLocks noChangeArrowheads="1"/>
            </p:cNvSpPr>
            <p:nvPr/>
          </p:nvSpPr>
          <p:spPr bwMode="auto">
            <a:xfrm>
              <a:off x="391" y="3457"/>
              <a:ext cx="60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Data</a:t>
              </a:r>
            </a:p>
            <a:p>
              <a:pPr algn="ctr" eaLnBrk="0" hangingPunct="0"/>
              <a:r>
                <a:rPr lang="en-US" sz="1400" b="1">
                  <a:solidFill>
                    <a:srgbClr val="009900"/>
                  </a:solidFill>
                  <a:latin typeface="Calibri" pitchFamily="34" charset="0"/>
                </a:rPr>
                <a:t>Collection</a:t>
              </a:r>
              <a:endParaRPr lang="en-US" sz="1600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2365375" y="3962400"/>
            <a:ext cx="2587625" cy="2019300"/>
            <a:chOff x="1170" y="2545"/>
            <a:chExt cx="1630" cy="1272"/>
          </a:xfrm>
        </p:grpSpPr>
        <p:grpSp>
          <p:nvGrpSpPr>
            <p:cNvPr id="2077" name="Group 46"/>
            <p:cNvGrpSpPr>
              <a:grpSpLocks/>
            </p:cNvGrpSpPr>
            <p:nvPr/>
          </p:nvGrpSpPr>
          <p:grpSpPr bwMode="auto">
            <a:xfrm>
              <a:off x="1407" y="2545"/>
              <a:ext cx="1393" cy="1272"/>
              <a:chOff x="1563" y="2539"/>
              <a:chExt cx="1393" cy="1272"/>
            </a:xfrm>
          </p:grpSpPr>
          <p:grpSp>
            <p:nvGrpSpPr>
              <p:cNvPr id="2079" name="Group 47"/>
              <p:cNvGrpSpPr>
                <a:grpSpLocks/>
              </p:cNvGrpSpPr>
              <p:nvPr/>
            </p:nvGrpSpPr>
            <p:grpSpPr bwMode="auto">
              <a:xfrm>
                <a:off x="1563" y="2539"/>
                <a:ext cx="1393" cy="974"/>
                <a:chOff x="1857" y="2581"/>
                <a:chExt cx="1393" cy="974"/>
              </a:xfrm>
            </p:grpSpPr>
            <p:graphicFrame>
              <p:nvGraphicFramePr>
                <p:cNvPr id="2052" name="Object 48"/>
                <p:cNvGraphicFramePr>
                  <a:graphicFrameLocks noChangeAspect="1"/>
                </p:cNvGraphicFramePr>
                <p:nvPr/>
              </p:nvGraphicFramePr>
              <p:xfrm>
                <a:off x="2465" y="2581"/>
                <a:ext cx="785" cy="843"/>
              </p:xfrm>
              <a:graphic>
                <a:graphicData uri="http://schemas.openxmlformats.org/presentationml/2006/ole">
                  <p:oleObj spid="_x0000_s2052" name="Clip" r:id="rId10" imgW="4251240" imgH="4570200" progId="">
                    <p:embed/>
                  </p:oleObj>
                </a:graphicData>
              </a:graphic>
            </p:graphicFrame>
            <p:graphicFrame>
              <p:nvGraphicFramePr>
                <p:cNvPr id="2053" name="Object 49"/>
                <p:cNvGraphicFramePr>
                  <a:graphicFrameLocks noChangeAspect="1"/>
                </p:cNvGraphicFramePr>
                <p:nvPr/>
              </p:nvGraphicFramePr>
              <p:xfrm>
                <a:off x="1857" y="2901"/>
                <a:ext cx="777" cy="654"/>
              </p:xfrm>
              <a:graphic>
                <a:graphicData uri="http://schemas.openxmlformats.org/presentationml/2006/ole">
                  <p:oleObj spid="_x0000_s2053" name="Clip" r:id="rId11" imgW="4674960" imgH="3934080" progId="">
                    <p:embed/>
                  </p:oleObj>
                </a:graphicData>
              </a:graphic>
            </p:graphicFrame>
          </p:grpSp>
          <p:sp>
            <p:nvSpPr>
              <p:cNvPr id="2080" name="Text Box 50"/>
              <p:cNvSpPr txBox="1">
                <a:spLocks noChangeArrowheads="1"/>
              </p:cNvSpPr>
              <p:nvPr/>
            </p:nvSpPr>
            <p:spPr bwMode="auto">
              <a:xfrm>
                <a:off x="1793" y="3619"/>
                <a:ext cx="88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9900"/>
                    </a:solidFill>
                    <a:latin typeface="Calibri" pitchFamily="34" charset="0"/>
                  </a:rPr>
                  <a:t>Data Processing</a:t>
                </a:r>
                <a:endParaRPr lang="en-US" sz="1600">
                  <a:solidFill>
                    <a:srgbClr val="0099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91187" name="AutoShape 51"/>
            <p:cNvSpPr>
              <a:spLocks noChangeArrowheads="1"/>
            </p:cNvSpPr>
            <p:nvPr/>
          </p:nvSpPr>
          <p:spPr bwMode="auto">
            <a:xfrm>
              <a:off x="1170" y="3012"/>
              <a:ext cx="180" cy="210"/>
            </a:xfrm>
            <a:prstGeom prst="rightArrow">
              <a:avLst>
                <a:gd name="adj1" fmla="val 55241"/>
                <a:gd name="adj2" fmla="val 5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5105400" y="4219575"/>
            <a:ext cx="1389063" cy="1724025"/>
            <a:chOff x="2904" y="2703"/>
            <a:chExt cx="875" cy="1086"/>
          </a:xfrm>
        </p:grpSpPr>
        <p:grpSp>
          <p:nvGrpSpPr>
            <p:cNvPr id="2074" name="Group 53"/>
            <p:cNvGrpSpPr>
              <a:grpSpLocks/>
            </p:cNvGrpSpPr>
            <p:nvPr/>
          </p:nvGrpSpPr>
          <p:grpSpPr bwMode="auto">
            <a:xfrm>
              <a:off x="3153" y="2703"/>
              <a:ext cx="626" cy="1086"/>
              <a:chOff x="3381" y="2763"/>
              <a:chExt cx="626" cy="1086"/>
            </a:xfrm>
          </p:grpSpPr>
          <p:graphicFrame>
            <p:nvGraphicFramePr>
              <p:cNvPr id="2051" name="Object 54"/>
              <p:cNvGraphicFramePr>
                <a:graphicFrameLocks noChangeAspect="1"/>
              </p:cNvGraphicFramePr>
              <p:nvPr/>
            </p:nvGraphicFramePr>
            <p:xfrm>
              <a:off x="3381" y="2763"/>
              <a:ext cx="626" cy="666"/>
            </p:xfrm>
            <a:graphic>
              <a:graphicData uri="http://schemas.openxmlformats.org/presentationml/2006/ole">
                <p:oleObj spid="_x0000_s2051" name="Clip" r:id="rId12" imgW="2409480" imgH="2562120" progId="">
                  <p:embed/>
                </p:oleObj>
              </a:graphicData>
            </a:graphic>
          </p:graphicFrame>
          <p:sp>
            <p:nvSpPr>
              <p:cNvPr id="2076" name="Text Box 55"/>
              <p:cNvSpPr txBox="1">
                <a:spLocks noChangeArrowheads="1"/>
              </p:cNvSpPr>
              <p:nvPr/>
            </p:nvSpPr>
            <p:spPr bwMode="auto">
              <a:xfrm>
                <a:off x="3434" y="3523"/>
                <a:ext cx="52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b="1">
                    <a:solidFill>
                      <a:srgbClr val="009900"/>
                    </a:solidFill>
                    <a:latin typeface="Calibri" pitchFamily="34" charset="0"/>
                  </a:rPr>
                  <a:t>Data</a:t>
                </a:r>
              </a:p>
              <a:p>
                <a:pPr algn="ctr" eaLnBrk="0" hangingPunct="0"/>
                <a:r>
                  <a:rPr lang="en-US" sz="1400" b="1">
                    <a:solidFill>
                      <a:srgbClr val="009900"/>
                    </a:solidFill>
                    <a:latin typeface="Calibri" pitchFamily="34" charset="0"/>
                  </a:rPr>
                  <a:t>Analysis</a:t>
                </a:r>
                <a:endParaRPr lang="en-US" sz="1600">
                  <a:solidFill>
                    <a:srgbClr val="0099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91192" name="AutoShape 56"/>
            <p:cNvSpPr>
              <a:spLocks noChangeArrowheads="1"/>
            </p:cNvSpPr>
            <p:nvPr/>
          </p:nvSpPr>
          <p:spPr bwMode="auto">
            <a:xfrm>
              <a:off x="2904" y="3012"/>
              <a:ext cx="180" cy="210"/>
            </a:xfrm>
            <a:prstGeom prst="rightArrow">
              <a:avLst>
                <a:gd name="adj1" fmla="val 55241"/>
                <a:gd name="adj2" fmla="val 5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6629400" y="4252913"/>
            <a:ext cx="1736725" cy="1773237"/>
            <a:chOff x="3888" y="2742"/>
            <a:chExt cx="1094" cy="1117"/>
          </a:xfrm>
        </p:grpSpPr>
        <p:grpSp>
          <p:nvGrpSpPr>
            <p:cNvPr id="2071" name="Group 58"/>
            <p:cNvGrpSpPr>
              <a:grpSpLocks/>
            </p:cNvGrpSpPr>
            <p:nvPr/>
          </p:nvGrpSpPr>
          <p:grpSpPr bwMode="auto">
            <a:xfrm>
              <a:off x="4170" y="2742"/>
              <a:ext cx="812" cy="1117"/>
              <a:chOff x="4506" y="2742"/>
              <a:chExt cx="812" cy="1117"/>
            </a:xfrm>
          </p:grpSpPr>
          <p:graphicFrame>
            <p:nvGraphicFramePr>
              <p:cNvPr id="2050" name="Object 59"/>
              <p:cNvGraphicFramePr>
                <a:graphicFrameLocks noChangeAspect="1"/>
              </p:cNvGraphicFramePr>
              <p:nvPr/>
            </p:nvGraphicFramePr>
            <p:xfrm>
              <a:off x="4506" y="2742"/>
              <a:ext cx="790" cy="675"/>
            </p:xfrm>
            <a:graphic>
              <a:graphicData uri="http://schemas.openxmlformats.org/presentationml/2006/ole">
                <p:oleObj spid="_x0000_s2050" name="Clip" r:id="rId13" imgW="4171680" imgH="3561840" progId="">
                  <p:embed/>
                </p:oleObj>
              </a:graphicData>
            </a:graphic>
          </p:graphicFrame>
          <p:sp>
            <p:nvSpPr>
              <p:cNvPr id="2073" name="Text Box 60"/>
              <p:cNvSpPr txBox="1">
                <a:spLocks noChangeArrowheads="1"/>
              </p:cNvSpPr>
              <p:nvPr/>
            </p:nvSpPr>
            <p:spPr bwMode="auto">
              <a:xfrm>
                <a:off x="4642" y="3529"/>
                <a:ext cx="6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b="1">
                    <a:solidFill>
                      <a:srgbClr val="009900"/>
                    </a:solidFill>
                    <a:latin typeface="Calibri" pitchFamily="34" charset="0"/>
                  </a:rPr>
                  <a:t>Writing the</a:t>
                </a:r>
              </a:p>
              <a:p>
                <a:pPr algn="ctr" eaLnBrk="0" hangingPunct="0"/>
                <a:r>
                  <a:rPr lang="en-US" sz="1400" b="1">
                    <a:solidFill>
                      <a:srgbClr val="009900"/>
                    </a:solidFill>
                    <a:latin typeface="Calibri" pitchFamily="34" charset="0"/>
                  </a:rPr>
                  <a:t>SAR</a:t>
                </a:r>
                <a:endParaRPr lang="en-US" sz="1600">
                  <a:solidFill>
                    <a:srgbClr val="0099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91197" name="AutoShape 61"/>
            <p:cNvSpPr>
              <a:spLocks noChangeArrowheads="1"/>
            </p:cNvSpPr>
            <p:nvPr/>
          </p:nvSpPr>
          <p:spPr bwMode="auto">
            <a:xfrm>
              <a:off x="3888" y="3012"/>
              <a:ext cx="180" cy="210"/>
            </a:xfrm>
            <a:prstGeom prst="rightArrow">
              <a:avLst>
                <a:gd name="adj1" fmla="val 55241"/>
                <a:gd name="adj2" fmla="val 5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7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686800" cy="762000"/>
          </a:xfrm>
          <a:solidFill>
            <a:schemeClr val="bg2"/>
          </a:solidFill>
        </p:spPr>
        <p:txBody>
          <a:bodyPr/>
          <a:lstStyle/>
          <a:p>
            <a:pPr marL="514350" indent="-514350" algn="l" eaLnBrk="1" hangingPunct="1"/>
            <a:r>
              <a:rPr lang="en-US" sz="3200" b="1" dirty="0" smtClean="0">
                <a:latin typeface="Agency FB" pitchFamily="34" charset="0"/>
              </a:rPr>
              <a:t>Chapter 9: </a:t>
            </a:r>
            <a:r>
              <a:rPr lang="en-US" sz="3600" b="1" dirty="0" smtClean="0">
                <a:solidFill>
                  <a:srgbClr val="0000CC"/>
                </a:solidFill>
                <a:latin typeface="Arial Narrow" pitchFamily="34" charset="0"/>
              </a:rPr>
              <a:t>Research &amp; Development (Extension)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69342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9.1 Policy and program</a:t>
            </a:r>
          </a:p>
          <a:p>
            <a:pPr>
              <a:buNone/>
            </a:pPr>
            <a:r>
              <a:rPr lang="en-US" dirty="0" smtClean="0"/>
              <a:t>9.2 Fund and facilities</a:t>
            </a:r>
          </a:p>
          <a:p>
            <a:pPr>
              <a:buNone/>
            </a:pPr>
            <a:r>
              <a:rPr lang="en-US" dirty="0" smtClean="0"/>
              <a:t>9.3 Fund hunting</a:t>
            </a:r>
          </a:p>
          <a:p>
            <a:pPr>
              <a:buNone/>
            </a:pPr>
            <a:r>
              <a:rPr lang="en-US" dirty="0" smtClean="0"/>
              <a:t>9.4 Dissemination of research findings</a:t>
            </a:r>
            <a:endParaRPr lang="en-US" dirty="0" smtClean="0">
              <a:solidFill>
                <a:srgbClr val="0000CC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09600"/>
          </a:xfrm>
          <a:solidFill>
            <a:schemeClr val="bg2"/>
          </a:solidFill>
        </p:spPr>
        <p:txBody>
          <a:bodyPr/>
          <a:lstStyle/>
          <a:p>
            <a:pPr marL="0" indent="-514350" eaLnBrk="1" hangingPunct="1">
              <a:spcBef>
                <a:spcPts val="1200"/>
              </a:spcBef>
              <a:defRPr/>
            </a:pPr>
            <a:r>
              <a:rPr lang="en-US" sz="2800" b="1" dirty="0" smtClean="0">
                <a:latin typeface="Agency FB" pitchFamily="34" charset="0"/>
              </a:rPr>
              <a:t>Chapter 10: </a:t>
            </a:r>
            <a:r>
              <a:rPr lang="en-US" sz="3200" b="1" dirty="0" smtClean="0">
                <a:latin typeface="Agency FB" pitchFamily="34" charset="0"/>
              </a:rPr>
              <a:t>Process Management and Continuous Improvement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3962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10.1  Self-assessment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10.2  Improvement plan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10.3  Stakeholders feedback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10.4  Use of peer observation results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10.5  Use of all feedback</a:t>
            </a:r>
            <a:endParaRPr lang="en-US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-51435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/>
          </a:p>
          <a:p>
            <a:pPr marL="514350" indent="-514350" eaLnBrk="1" hangingPunct="1"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962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3600" b="1" dirty="0" smtClean="0">
                <a:latin typeface="Agency FB" pitchFamily="34" charset="0"/>
              </a:rPr>
              <a:t>Chapter 11: </a:t>
            </a:r>
            <a:r>
              <a:rPr lang="en-US" sz="3600" b="1" dirty="0" smtClean="0"/>
              <a:t>SWOT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65532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11.1 Strengths</a:t>
            </a:r>
          </a:p>
          <a:p>
            <a:pPr>
              <a:buNone/>
            </a:pPr>
            <a:r>
              <a:rPr lang="en-US" dirty="0" smtClean="0"/>
              <a:t>11.2 Weaknesses</a:t>
            </a:r>
          </a:p>
          <a:p>
            <a:pPr>
              <a:buNone/>
            </a:pPr>
            <a:r>
              <a:rPr lang="en-US" dirty="0" smtClean="0"/>
              <a:t>11.3 Opportunities</a:t>
            </a:r>
          </a:p>
          <a:p>
            <a:pPr>
              <a:buNone/>
            </a:pPr>
            <a:r>
              <a:rPr lang="en-US" dirty="0" smtClean="0"/>
              <a:t>11.4 Threats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0803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3200" b="1" dirty="0" smtClean="0">
                <a:latin typeface="Agency FB" pitchFamily="34" charset="0"/>
              </a:rPr>
              <a:t>Chapter 12: </a:t>
            </a:r>
            <a:r>
              <a:rPr lang="en-US" sz="3600" b="1" dirty="0" smtClean="0">
                <a:latin typeface="Agency FB" pitchFamily="34" charset="0"/>
              </a:rPr>
              <a:t>Conclusion and Improvement Plan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68580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12.1  Strategic plan for further </a:t>
            </a:r>
            <a:br>
              <a:rPr lang="en-US" dirty="0" smtClean="0"/>
            </a:br>
            <a:r>
              <a:rPr lang="en-US" dirty="0" smtClean="0"/>
              <a:t>      improvement of the institution</a:t>
            </a:r>
          </a:p>
          <a:p>
            <a:pPr>
              <a:buNone/>
            </a:pPr>
            <a:r>
              <a:rPr lang="en-US" dirty="0" smtClean="0"/>
              <a:t>12.2 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0" cy="73183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Appendices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1"/>
            <a:ext cx="73152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B</a:t>
            </a:r>
          </a:p>
          <a:p>
            <a:pPr>
              <a:buNone/>
            </a:pPr>
            <a:r>
              <a:rPr lang="en-US" dirty="0" smtClean="0"/>
              <a:t>C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620000" cy="71596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en-US" sz="3600" b="1" smtClean="0"/>
              <a:t>Objectives of Self-Assessment</a:t>
            </a:r>
            <a:r>
              <a:rPr lang="en-US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2672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>
                <a:latin typeface="Arial Narrow" pitchFamily="34" charset="0"/>
              </a:rPr>
              <a:t>Maintain and continuously enhance academic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standards+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>
                <a:latin typeface="Arial Narrow" pitchFamily="34" charset="0"/>
              </a:rPr>
              <a:t>Enhance students’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learning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>
                <a:latin typeface="Arial Narrow" pitchFamily="34" charset="0"/>
              </a:rPr>
              <a:t>Verify that the existing programs meet their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objectives</a:t>
            </a:r>
            <a:r>
              <a:rPr lang="en-US" sz="2800" smtClean="0">
                <a:latin typeface="Arial Narrow" pitchFamily="34" charset="0"/>
              </a:rPr>
              <a:t> and institutional goals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>
                <a:latin typeface="Arial Narrow" pitchFamily="34" charset="0"/>
              </a:rPr>
              <a:t>Provide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feedback</a:t>
            </a:r>
            <a:r>
              <a:rPr lang="en-US" sz="2800" smtClean="0">
                <a:latin typeface="Arial Narrow" pitchFamily="34" charset="0"/>
              </a:rPr>
              <a:t> for quality assurance of academic programs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smtClean="0">
                <a:solidFill>
                  <a:srgbClr val="660066"/>
                </a:solidFill>
                <a:latin typeface="Arial Narrow" pitchFamily="34" charset="0"/>
              </a:rPr>
              <a:t>Prepare the academic program for </a:t>
            </a:r>
            <a:r>
              <a:rPr lang="en-US" sz="2800" b="1" smtClean="0">
                <a:solidFill>
                  <a:srgbClr val="CC0066"/>
                </a:solidFill>
                <a:latin typeface="Arial Narrow" pitchFamily="34" charset="0"/>
              </a:rPr>
              <a:t>review</a:t>
            </a:r>
            <a:r>
              <a:rPr lang="en-US" sz="2800" b="1" smtClean="0">
                <a:solidFill>
                  <a:srgbClr val="660066"/>
                </a:solidFill>
                <a:latin typeface="Arial Narrow" pitchFamily="34" charset="0"/>
              </a:rPr>
              <a:t> by discipline councils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315200" cy="6858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SELF–ASSESSMENT </a:t>
            </a:r>
            <a:endParaRPr lang="en-US" sz="36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050" dirty="0" smtClean="0"/>
              <a:t>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9900"/>
                </a:solidFill>
              </a:rPr>
              <a:t>Purpose of SA is </a:t>
            </a:r>
            <a:r>
              <a:rPr lang="en-US" b="1" dirty="0" smtClean="0">
                <a:solidFill>
                  <a:srgbClr val="CC0099"/>
                </a:solidFill>
                <a:latin typeface="Arial Narrow" pitchFamily="34" charset="0"/>
              </a:rPr>
              <a:t>Not to Prove, but to Improve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9900"/>
                </a:solidFill>
              </a:rPr>
              <a:t>Should involve all the </a:t>
            </a:r>
            <a:r>
              <a:rPr lang="en-US" b="1" dirty="0" smtClean="0">
                <a:solidFill>
                  <a:srgbClr val="C00000"/>
                </a:solidFill>
              </a:rPr>
              <a:t>Stakeholders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9900"/>
                </a:solidFill>
              </a:rPr>
              <a:t>Should consider both the </a:t>
            </a:r>
            <a:r>
              <a:rPr lang="en-US" b="1" dirty="0" smtClean="0">
                <a:solidFill>
                  <a:srgbClr val="CC0099"/>
                </a:solidFill>
              </a:rPr>
              <a:t>Strengths &amp; Weaknesses</a:t>
            </a:r>
            <a:r>
              <a:rPr lang="en-US" dirty="0" smtClean="0">
                <a:solidFill>
                  <a:srgbClr val="009900"/>
                </a:solidFill>
              </a:rPr>
              <a:t> of Programs.</a:t>
            </a:r>
          </a:p>
        </p:txBody>
      </p:sp>
      <p:pic>
        <p:nvPicPr>
          <p:cNvPr id="22532" name="Picture 4" descr="MMj033690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3340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3579</Words>
  <Application>Microsoft Office PowerPoint</Application>
  <PresentationFormat>On-screen Show (4:3)</PresentationFormat>
  <Paragraphs>522</Paragraphs>
  <Slides>74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Office Theme</vt:lpstr>
      <vt:lpstr>Clip</vt:lpstr>
      <vt:lpstr> Self-Assessment Exercise: Concept &amp; Procedure</vt:lpstr>
      <vt:lpstr>Slide 2</vt:lpstr>
      <vt:lpstr>Self-Assessment (SA): Definition</vt:lpstr>
      <vt:lpstr>SELF –ASSESSMENT/Evaluation</vt:lpstr>
      <vt:lpstr>Self-Assessment &amp; Accreditation</vt:lpstr>
      <vt:lpstr>Self Assessment: Desired Outcome </vt:lpstr>
      <vt:lpstr>Slide 7</vt:lpstr>
      <vt:lpstr>Objectives of Self-Assessment </vt:lpstr>
      <vt:lpstr>SELF–ASSESSMENT </vt:lpstr>
      <vt:lpstr>Impact of Self-Assessment</vt:lpstr>
      <vt:lpstr>Components/Criteria of program level SA</vt:lpstr>
      <vt:lpstr>Stakeholders of SA Exercise</vt:lpstr>
      <vt:lpstr>Data Collection</vt:lpstr>
      <vt:lpstr>Criteria &amp; Data Collection</vt:lpstr>
      <vt:lpstr>SA Process Schedule: Phases</vt:lpstr>
      <vt:lpstr>Self-Assessment Process Schedule</vt:lpstr>
      <vt:lpstr>SA Process Schedule ............ A. Preparation Phase</vt:lpstr>
      <vt:lpstr>SA Process Schedule ................ A. Preparation Phase</vt:lpstr>
      <vt:lpstr>SA Process Schedule ................</vt:lpstr>
      <vt:lpstr>SA Process Schedule ................ B. Implementation Phase  </vt:lpstr>
      <vt:lpstr>SA Process Schedule ................</vt:lpstr>
      <vt:lpstr>SA Process Schedule ................</vt:lpstr>
      <vt:lpstr>Slide 23</vt:lpstr>
      <vt:lpstr>Slide 24</vt:lpstr>
      <vt:lpstr>Self-Assessment Criteria and Standard</vt:lpstr>
      <vt:lpstr>1. Governance: organization &amp; management</vt:lpstr>
      <vt:lpstr>SA Standards</vt:lpstr>
      <vt:lpstr>SA Standards</vt:lpstr>
      <vt:lpstr>SA Standards</vt:lpstr>
      <vt:lpstr>SA Standards</vt:lpstr>
      <vt:lpstr>2. Curriculum: Content Design &amp; Review</vt:lpstr>
      <vt:lpstr>SA Standards</vt:lpstr>
      <vt:lpstr>3. Student Admission,      Progress and Achievements</vt:lpstr>
      <vt:lpstr>SA Standards</vt:lpstr>
      <vt:lpstr>SA Standards</vt:lpstr>
      <vt:lpstr>SA Standards</vt:lpstr>
      <vt:lpstr>4. Physical Facilities</vt:lpstr>
      <vt:lpstr>SA Standards</vt:lpstr>
      <vt:lpstr>5. Teaching-Learning and Assessment</vt:lpstr>
      <vt:lpstr>SA Standards</vt:lpstr>
      <vt:lpstr>SA Standards</vt:lpstr>
      <vt:lpstr>SA Standards</vt:lpstr>
      <vt:lpstr>6. Student Support Services</vt:lpstr>
      <vt:lpstr>SA Standards</vt:lpstr>
      <vt:lpstr>SA Standards</vt:lpstr>
      <vt:lpstr>SA Standards</vt:lpstr>
      <vt:lpstr>7. Staff and Facilities</vt:lpstr>
      <vt:lpstr>SA Standards</vt:lpstr>
      <vt:lpstr>SA Standards</vt:lpstr>
      <vt:lpstr>SA Standards</vt:lpstr>
      <vt:lpstr>SA Standards</vt:lpstr>
      <vt:lpstr>SA Standards</vt:lpstr>
      <vt:lpstr>8. Research &amp; Extension</vt:lpstr>
      <vt:lpstr>SA Standards</vt:lpstr>
      <vt:lpstr>9. Process Management &amp; Continuous Improvement</vt:lpstr>
      <vt:lpstr>9. Process Control: IQA &amp; CQI</vt:lpstr>
      <vt:lpstr>SA Standards</vt:lpstr>
      <vt:lpstr>Slide 58</vt:lpstr>
      <vt:lpstr>Criteria &amp; Data Collection</vt:lpstr>
      <vt:lpstr>Slide 60</vt:lpstr>
      <vt:lpstr>SA Report – Layout</vt:lpstr>
      <vt:lpstr>Chapter 1: Introduction</vt:lpstr>
      <vt:lpstr>Chapter 2: Governance</vt:lpstr>
      <vt:lpstr>Chapter 3: Curriculum Design &amp; Review</vt:lpstr>
      <vt:lpstr>Chapter 4: Student Admission, Progress and Achievements</vt:lpstr>
      <vt:lpstr>Chapter 5: Teaching Learning and Assessment</vt:lpstr>
      <vt:lpstr>Chapter 6: Staff and Facilities</vt:lpstr>
      <vt:lpstr>Chapter 7: Physical Facilities</vt:lpstr>
      <vt:lpstr>Chapter 8: Student Support Services</vt:lpstr>
      <vt:lpstr>Chapter 9: Research &amp; Development (Extension)</vt:lpstr>
      <vt:lpstr>Chapter 10: Process Management and Continuous Improvement</vt:lpstr>
      <vt:lpstr>Chapter 11: SWOT Analysis</vt:lpstr>
      <vt:lpstr>Chapter 12: Conclusion and Improvement Plan</vt:lpstr>
      <vt:lpstr>Appendices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ASUS</cp:lastModifiedBy>
  <cp:revision>236</cp:revision>
  <dcterms:created xsi:type="dcterms:W3CDTF">2011-05-04T13:25:10Z</dcterms:created>
  <dcterms:modified xsi:type="dcterms:W3CDTF">2016-05-22T07:22:11Z</dcterms:modified>
</cp:coreProperties>
</file>